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6" r:id="rId29"/>
    <p:sldId id="284" r:id="rId30"/>
    <p:sldId id="283" r:id="rId31"/>
    <p:sldId id="285" r:id="rId32"/>
    <p:sldId id="288" r:id="rId33"/>
    <p:sldId id="287" r:id="rId34"/>
    <p:sldId id="289" r:id="rId35"/>
    <p:sldId id="291" r:id="rId36"/>
    <p:sldId id="290" r:id="rId37"/>
    <p:sldId id="292" r:id="rId38"/>
    <p:sldId id="294" r:id="rId39"/>
    <p:sldId id="293" r:id="rId40"/>
    <p:sldId id="298" r:id="rId41"/>
    <p:sldId id="295" r:id="rId42"/>
    <p:sldId id="299" r:id="rId43"/>
    <p:sldId id="300" r:id="rId44"/>
    <p:sldId id="301" r:id="rId45"/>
    <p:sldId id="305" r:id="rId46"/>
    <p:sldId id="302" r:id="rId47"/>
    <p:sldId id="303" r:id="rId48"/>
    <p:sldId id="309" r:id="rId49"/>
    <p:sldId id="306" r:id="rId50"/>
    <p:sldId id="307" r:id="rId51"/>
    <p:sldId id="308" r:id="rId52"/>
    <p:sldId id="304"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86" y="-96"/>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727200" y="3200400"/>
            <a:ext cx="85344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7E210102-62A3-4654-9E96-F1A546331E98}" type="datetimeFigureOut">
              <a:rPr lang="en-IN" smtClean="0"/>
              <a:pPr/>
              <a:t>09-01-2022</a:t>
            </a:fld>
            <a:endParaRPr lang="en-IN"/>
          </a:p>
        </p:txBody>
      </p:sp>
      <p:sp>
        <p:nvSpPr>
          <p:cNvPr id="17" name="Footer Placeholder 16"/>
          <p:cNvSpPr>
            <a:spLocks noGrp="1"/>
          </p:cNvSpPr>
          <p:nvPr>
            <p:ph type="ftr" sz="quarter" idx="11"/>
          </p:nvPr>
        </p:nvSpPr>
        <p:spPr/>
        <p:txBody>
          <a:bodyPr/>
          <a:lstStyle/>
          <a:p>
            <a:endParaRPr lang="en-IN"/>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4C9ABEFE-462E-4AF6-A230-DB4B9441DF98}" type="slidenum">
              <a:rPr lang="en-IN" smtClean="0"/>
              <a:pPr/>
              <a:t>‹#›</a:t>
            </a:fld>
            <a:endParaRPr lang="en-IN"/>
          </a:p>
        </p:txBody>
      </p:sp>
      <p:sp>
        <p:nvSpPr>
          <p:cNvPr id="7" name="Rectangle 6"/>
          <p:cNvSpPr/>
          <p:nvPr/>
        </p:nvSpPr>
        <p:spPr>
          <a:xfrm>
            <a:off x="83909" y="1449304"/>
            <a:ext cx="12028716"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83909" y="1396720"/>
            <a:ext cx="12028716"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83909" y="2976649"/>
            <a:ext cx="12028716"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609600" y="1505931"/>
            <a:ext cx="109728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E210102-62A3-4654-9E96-F1A546331E98}" type="datetimeFigureOut">
              <a:rPr lang="en-IN" smtClean="0"/>
              <a:pPr/>
              <a:t>09-01-2022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9ABEFE-462E-4AF6-A230-DB4B9441DF98}"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2"/>
            <a:ext cx="268224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219200" y="274641"/>
            <a:ext cx="7416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E210102-62A3-4654-9E96-F1A546331E98}" type="datetimeFigureOut">
              <a:rPr lang="en-IN" smtClean="0"/>
              <a:pPr/>
              <a:t>09-01-2022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9ABEFE-462E-4AF6-A230-DB4B9441DF98}"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7E210102-62A3-4654-9E96-F1A546331E98}" type="datetimeFigureOut">
              <a:rPr lang="en-IN" smtClean="0"/>
              <a:pPr/>
              <a:t>09-01-2022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9ABEFE-462E-4AF6-A230-DB4B9441DF98}" type="slidenum">
              <a:rPr lang="en-IN" smtClean="0"/>
              <a:pPr/>
              <a:t>‹#›</a:t>
            </a:fld>
            <a:endParaRPr lang="en-IN"/>
          </a:p>
        </p:txBody>
      </p:sp>
      <p:sp>
        <p:nvSpPr>
          <p:cNvPr id="8" name="Content Placeholder 7"/>
          <p:cNvSpPr>
            <a:spLocks noGrp="1"/>
          </p:cNvSpPr>
          <p:nvPr>
            <p:ph sz="quarter" idx="1"/>
          </p:nvPr>
        </p:nvSpPr>
        <p:spPr>
          <a:xfrm>
            <a:off x="1219200" y="1447800"/>
            <a:ext cx="103632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87084" y="69756"/>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63084" y="952501"/>
            <a:ext cx="103632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63084" y="2547938"/>
            <a:ext cx="103632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7E210102-62A3-4654-9E96-F1A546331E98}" type="datetimeFigureOut">
              <a:rPr lang="en-IN" smtClean="0"/>
              <a:pPr/>
              <a:t>09-01-2022</a:t>
            </a:fld>
            <a:endParaRPr lang="en-IN"/>
          </a:p>
        </p:txBody>
      </p:sp>
      <p:sp>
        <p:nvSpPr>
          <p:cNvPr id="5" name="Footer Placeholder 4"/>
          <p:cNvSpPr>
            <a:spLocks noGrp="1"/>
          </p:cNvSpPr>
          <p:nvPr>
            <p:ph type="ftr" sz="quarter" idx="11"/>
          </p:nvPr>
        </p:nvSpPr>
        <p:spPr>
          <a:xfrm>
            <a:off x="1066800" y="6172200"/>
            <a:ext cx="5334000" cy="457200"/>
          </a:xfrm>
        </p:spPr>
        <p:txBody>
          <a:bodyPr/>
          <a:lstStyle/>
          <a:p>
            <a:endParaRPr lang="en-IN"/>
          </a:p>
        </p:txBody>
      </p:sp>
      <p:sp>
        <p:nvSpPr>
          <p:cNvPr id="7" name="Rectangle 6"/>
          <p:cNvSpPr/>
          <p:nvPr/>
        </p:nvSpPr>
        <p:spPr>
          <a:xfrm flipV="1">
            <a:off x="92550" y="2376830"/>
            <a:ext cx="120180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2195" y="2341476"/>
            <a:ext cx="12018375"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075" y="2468880"/>
            <a:ext cx="12019495"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95072" y="6208776"/>
            <a:ext cx="609600" cy="457200"/>
          </a:xfrm>
        </p:spPr>
        <p:txBody>
          <a:bodyPr/>
          <a:lstStyle/>
          <a:p>
            <a:fld id="{4C9ABEFE-462E-4AF6-A230-DB4B9441DF98}" type="slidenum">
              <a:rPr lang="en-IN" smtClean="0"/>
              <a:pPr/>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7E210102-62A3-4654-9E96-F1A546331E98}" type="datetimeFigureOut">
              <a:rPr lang="en-IN" smtClean="0"/>
              <a:pPr/>
              <a:t>09-01-2022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C9ABEFE-462E-4AF6-A230-DB4B9441DF98}" type="slidenum">
              <a:rPr lang="en-IN" smtClean="0"/>
              <a:pPr/>
              <a:t>‹#›</a:t>
            </a:fld>
            <a:endParaRPr lang="en-IN"/>
          </a:p>
        </p:txBody>
      </p:sp>
      <p:sp>
        <p:nvSpPr>
          <p:cNvPr id="9" name="Content Placeholder 8"/>
          <p:cNvSpPr>
            <a:spLocks noGrp="1"/>
          </p:cNvSpPr>
          <p:nvPr>
            <p:ph sz="quarter" idx="1"/>
          </p:nvPr>
        </p:nvSpPr>
        <p:spPr>
          <a:xfrm>
            <a:off x="1219200" y="1447800"/>
            <a:ext cx="499872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6578600" y="1447800"/>
            <a:ext cx="499872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273050"/>
            <a:ext cx="103632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19200" y="1447800"/>
            <a:ext cx="49784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604000" y="1447800"/>
            <a:ext cx="49784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7E210102-62A3-4654-9E96-F1A546331E98}" type="datetimeFigureOut">
              <a:rPr lang="en-IN" smtClean="0"/>
              <a:pPr/>
              <a:t>09-01-2022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C9ABEFE-462E-4AF6-A230-DB4B9441DF98}" type="slidenum">
              <a:rPr lang="en-IN" smtClean="0"/>
              <a:pPr/>
              <a:t>‹#›</a:t>
            </a:fld>
            <a:endParaRPr lang="en-IN"/>
          </a:p>
        </p:txBody>
      </p:sp>
      <p:sp>
        <p:nvSpPr>
          <p:cNvPr id="11" name="Content Placeholder 10"/>
          <p:cNvSpPr>
            <a:spLocks noGrp="1"/>
          </p:cNvSpPr>
          <p:nvPr>
            <p:ph sz="half" idx="2"/>
          </p:nvPr>
        </p:nvSpPr>
        <p:spPr>
          <a:xfrm>
            <a:off x="1219200" y="2247900"/>
            <a:ext cx="49784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6604000" y="2247900"/>
            <a:ext cx="49784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7E210102-62A3-4654-9E96-F1A546331E98}" type="datetimeFigureOut">
              <a:rPr lang="en-IN" smtClean="0"/>
              <a:pPr/>
              <a:t>09-01-2022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C9ABEFE-462E-4AF6-A230-DB4B9441DF98}"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210102-62A3-4654-9E96-F1A546331E98}" type="datetimeFigureOut">
              <a:rPr lang="en-IN" smtClean="0"/>
              <a:pPr/>
              <a:t>09-01-2022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C9ABEFE-462E-4AF6-A230-DB4B9441DF98}"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219200" y="273050"/>
            <a:ext cx="103632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1219200" y="1600200"/>
            <a:ext cx="2540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7E210102-62A3-4654-9E96-F1A546331E98}" type="datetimeFigureOut">
              <a:rPr lang="en-IN" smtClean="0"/>
              <a:pPr/>
              <a:t>09-01-2022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C9ABEFE-462E-4AF6-A230-DB4B9441DF98}" type="slidenum">
              <a:rPr lang="en-IN" smtClean="0"/>
              <a:pPr/>
              <a:t>‹#›</a:t>
            </a:fld>
            <a:endParaRPr lang="en-IN"/>
          </a:p>
        </p:txBody>
      </p:sp>
      <p:sp>
        <p:nvSpPr>
          <p:cNvPr id="11" name="Content Placeholder 10"/>
          <p:cNvSpPr>
            <a:spLocks noGrp="1"/>
          </p:cNvSpPr>
          <p:nvPr>
            <p:ph sz="quarter" idx="1"/>
          </p:nvPr>
        </p:nvSpPr>
        <p:spPr>
          <a:xfrm>
            <a:off x="3962400" y="1600200"/>
            <a:ext cx="7620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4900550"/>
            <a:ext cx="97536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1219200" y="5445825"/>
            <a:ext cx="97536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7E210102-62A3-4654-9E96-F1A546331E98}" type="datetimeFigureOut">
              <a:rPr lang="en-IN" smtClean="0"/>
              <a:pPr/>
              <a:t>09-01-2022</a:t>
            </a:fld>
            <a:endParaRPr lang="en-IN"/>
          </a:p>
        </p:txBody>
      </p:sp>
      <p:sp>
        <p:nvSpPr>
          <p:cNvPr id="6" name="Footer Placeholder 5"/>
          <p:cNvSpPr>
            <a:spLocks noGrp="1"/>
          </p:cNvSpPr>
          <p:nvPr>
            <p:ph type="ftr" sz="quarter" idx="11"/>
          </p:nvPr>
        </p:nvSpPr>
        <p:spPr>
          <a:xfrm>
            <a:off x="1219200" y="6172200"/>
            <a:ext cx="5181600" cy="457200"/>
          </a:xfrm>
        </p:spPr>
        <p:txBody>
          <a:bodyPr/>
          <a:lstStyle/>
          <a:p>
            <a:endParaRPr lang="en-IN"/>
          </a:p>
        </p:txBody>
      </p:sp>
      <p:sp>
        <p:nvSpPr>
          <p:cNvPr id="7" name="Slide Number Placeholder 6"/>
          <p:cNvSpPr>
            <a:spLocks noGrp="1"/>
          </p:cNvSpPr>
          <p:nvPr>
            <p:ph type="sldNum" sz="quarter" idx="12"/>
          </p:nvPr>
        </p:nvSpPr>
        <p:spPr>
          <a:xfrm>
            <a:off x="195072" y="6208776"/>
            <a:ext cx="609600" cy="457200"/>
          </a:xfrm>
        </p:spPr>
        <p:txBody>
          <a:bodyPr/>
          <a:lstStyle/>
          <a:p>
            <a:fld id="{4C9ABEFE-462E-4AF6-A230-DB4B9441DF98}" type="slidenum">
              <a:rPr lang="en-IN" smtClean="0"/>
              <a:pPr/>
              <a:t>‹#›</a:t>
            </a:fld>
            <a:endParaRPr lang="en-IN"/>
          </a:p>
        </p:txBody>
      </p:sp>
      <p:sp>
        <p:nvSpPr>
          <p:cNvPr id="11" name="Rectangle 10"/>
          <p:cNvSpPr/>
          <p:nvPr/>
        </p:nvSpPr>
        <p:spPr>
          <a:xfrm flipV="1">
            <a:off x="91076" y="4683555"/>
            <a:ext cx="120091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91345" y="4650475"/>
            <a:ext cx="12008852"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91348" y="4773225"/>
            <a:ext cx="12008849"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91078" y="66676"/>
            <a:ext cx="12002497"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1219200" y="274638"/>
            <a:ext cx="103632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1219200" y="1447800"/>
            <a:ext cx="103632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8229600" y="6191250"/>
            <a:ext cx="3302000" cy="476250"/>
          </a:xfrm>
          <a:prstGeom prst="rect">
            <a:avLst/>
          </a:prstGeom>
        </p:spPr>
        <p:txBody>
          <a:bodyPr anchor="ctr" anchorCtr="0"/>
          <a:lstStyle>
            <a:lvl1pPr algn="r" eaLnBrk="1" latinLnBrk="0" hangingPunct="1">
              <a:defRPr kumimoji="0" sz="1400">
                <a:solidFill>
                  <a:schemeClr val="tx2"/>
                </a:solidFill>
              </a:defRPr>
            </a:lvl1pPr>
          </a:lstStyle>
          <a:p>
            <a:fld id="{7E210102-62A3-4654-9E96-F1A546331E98}" type="datetimeFigureOut">
              <a:rPr lang="en-IN" smtClean="0"/>
              <a:pPr/>
              <a:t>09-01-2022</a:t>
            </a:fld>
            <a:endParaRPr lang="en-IN"/>
          </a:p>
        </p:txBody>
      </p:sp>
      <p:sp>
        <p:nvSpPr>
          <p:cNvPr id="3" name="Footer Placeholder 2"/>
          <p:cNvSpPr>
            <a:spLocks noGrp="1"/>
          </p:cNvSpPr>
          <p:nvPr>
            <p:ph type="ftr" sz="quarter" idx="3"/>
          </p:nvPr>
        </p:nvSpPr>
        <p:spPr>
          <a:xfrm>
            <a:off x="1219200" y="6172200"/>
            <a:ext cx="5283200" cy="457200"/>
          </a:xfrm>
          <a:prstGeom prst="rect">
            <a:avLst/>
          </a:prstGeom>
        </p:spPr>
        <p:txBody>
          <a:bodyPr anchor="ctr" anchorCtr="0"/>
          <a:lstStyle>
            <a:lvl1pPr eaLnBrk="1" latinLnBrk="0" hangingPunct="1">
              <a:defRPr kumimoji="0" sz="1400">
                <a:solidFill>
                  <a:schemeClr val="tx2"/>
                </a:solidFill>
              </a:defRPr>
            </a:lvl1pPr>
          </a:lstStyle>
          <a:p>
            <a:endParaRPr lang="en-IN"/>
          </a:p>
        </p:txBody>
      </p:sp>
      <p:sp>
        <p:nvSpPr>
          <p:cNvPr id="23" name="Slide Number Placeholder 22"/>
          <p:cNvSpPr>
            <a:spLocks noGrp="1"/>
          </p:cNvSpPr>
          <p:nvPr>
            <p:ph type="sldNum" sz="quarter" idx="4"/>
          </p:nvPr>
        </p:nvSpPr>
        <p:spPr>
          <a:xfrm>
            <a:off x="195072" y="6210300"/>
            <a:ext cx="6096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4C9ABEFE-462E-4AF6-A230-DB4B9441DF98}"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 xmlns:a16="http://schemas.microsoft.com/office/drawing/2014/main" id="{0A123B28-ADBB-4EBB-9DCB-5E4C52933B44}"/>
              </a:ext>
            </a:extLst>
          </p:cNvPr>
          <p:cNvSpPr>
            <a:spLocks noGrp="1"/>
          </p:cNvSpPr>
          <p:nvPr>
            <p:ph type="subTitle" idx="1"/>
          </p:nvPr>
        </p:nvSpPr>
        <p:spPr>
          <a:xfrm>
            <a:off x="8440614" y="5092504"/>
            <a:ext cx="2227385" cy="956603"/>
          </a:xfrm>
        </p:spPr>
        <p:txBody>
          <a:bodyPr/>
          <a:lstStyle/>
          <a:p>
            <a:pPr algn="ctr">
              <a:lnSpc>
                <a:spcPct val="107000"/>
              </a:lnSpc>
              <a:spcAft>
                <a:spcPts val="80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Submitted by:</a:t>
            </a:r>
          </a:p>
          <a:p>
            <a:r>
              <a:rPr lang="en-IN" sz="1800" b="1" dirty="0" err="1" smtClean="0">
                <a:latin typeface="Calibri" panose="020F0502020204030204" pitchFamily="34" charset="0"/>
                <a:cs typeface="Times New Roman" panose="02020603050405020304" pitchFamily="18" charset="0"/>
              </a:rPr>
              <a:t>Priyanka</a:t>
            </a:r>
            <a:r>
              <a:rPr lang="en-IN" sz="1800" b="1" dirty="0" smtClean="0">
                <a:latin typeface="Calibri" panose="020F0502020204030204" pitchFamily="34" charset="0"/>
                <a:cs typeface="Times New Roman" panose="02020603050405020304" pitchFamily="18" charset="0"/>
              </a:rPr>
              <a:t> </a:t>
            </a:r>
            <a:r>
              <a:rPr lang="en-IN" sz="1800" b="1" dirty="0" err="1" smtClean="0">
                <a:latin typeface="Calibri" panose="020F0502020204030204" pitchFamily="34" charset="0"/>
                <a:cs typeface="Times New Roman" panose="02020603050405020304" pitchFamily="18" charset="0"/>
              </a:rPr>
              <a:t>Yadav</a:t>
            </a:r>
            <a:endParaRPr lang="en-IN" b="1" dirty="0"/>
          </a:p>
        </p:txBody>
      </p:sp>
      <p:sp>
        <p:nvSpPr>
          <p:cNvPr id="2" name="Title 1">
            <a:extLst>
              <a:ext uri="{FF2B5EF4-FFF2-40B4-BE49-F238E27FC236}">
                <a16:creationId xmlns="" xmlns:a16="http://schemas.microsoft.com/office/drawing/2014/main" id="{D14B4E89-2F10-42EF-A66C-BFF88FCDD8F2}"/>
              </a:ext>
            </a:extLst>
          </p:cNvPr>
          <p:cNvSpPr>
            <a:spLocks noGrp="1"/>
          </p:cNvSpPr>
          <p:nvPr>
            <p:ph type="ctrTitle"/>
          </p:nvPr>
        </p:nvSpPr>
        <p:spPr>
          <a:xfrm>
            <a:off x="1524000" y="2133601"/>
            <a:ext cx="9144001" cy="1277816"/>
          </a:xfrm>
        </p:spPr>
        <p:txBody>
          <a:bodyPr>
            <a:normAutofit fontScale="90000"/>
          </a:bodyPr>
          <a:lstStyle/>
          <a:p>
            <a:r>
              <a:rPr lang="en-IN" sz="4000" b="1" u="sng" dirty="0">
                <a:effectLst/>
                <a:latin typeface="Times New Roman" panose="02020603050405020304" pitchFamily="18" charset="0"/>
                <a:ea typeface="Calibri" panose="020F0502020204030204" pitchFamily="34" charset="0"/>
                <a:cs typeface="Times New Roman" panose="02020603050405020304" pitchFamily="18" charset="0"/>
              </a:rPr>
              <a:t>Micro Credit Defaulter Analysis </a:t>
            </a:r>
            <a:r>
              <a:rPr lang="en-IN" sz="1800" dirty="0">
                <a:effectLst/>
                <a:latin typeface="Calibri" panose="020F0502020204030204" pitchFamily="34" charset="0"/>
                <a:ea typeface="Calibri" panose="020F0502020204030204" pitchFamily="34" charset="0"/>
                <a:cs typeface="Times New Roman" panose="02020603050405020304" pitchFamily="18" charset="0"/>
              </a:rPr>
              <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4" name="Picture 3">
            <a:extLst>
              <a:ext uri="{FF2B5EF4-FFF2-40B4-BE49-F238E27FC236}">
                <a16:creationId xmlns="" xmlns:a16="http://schemas.microsoft.com/office/drawing/2014/main" id="{213F8625-A36E-4B21-A291-7E35BCA92ED6}"/>
              </a:ext>
            </a:extLst>
          </p:cNvPr>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068347" y="0"/>
            <a:ext cx="2929890" cy="2133600"/>
          </a:xfrm>
          <a:prstGeom prst="rect">
            <a:avLst/>
          </a:prstGeom>
          <a:noFill/>
          <a:ln>
            <a:noFill/>
          </a:ln>
        </p:spPr>
      </p:pic>
    </p:spTree>
    <p:extLst>
      <p:ext uri="{BB962C8B-B14F-4D97-AF65-F5344CB8AC3E}">
        <p14:creationId xmlns="" xmlns:p14="http://schemas.microsoft.com/office/powerpoint/2010/main" val="3308769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3E5CB5A-F617-4C0A-85D1-CA057FBF5ECF}"/>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10155" t="30169" r="8730" b="10521"/>
          <a:stretch/>
        </p:blipFill>
        <p:spPr>
          <a:xfrm>
            <a:off x="1969476" y="140677"/>
            <a:ext cx="9889589" cy="4417255"/>
          </a:xfrm>
          <a:prstGeom prst="rect">
            <a:avLst/>
          </a:prstGeom>
        </p:spPr>
      </p:pic>
      <p:pic>
        <p:nvPicPr>
          <p:cNvPr id="5" name="Picture 4">
            <a:extLst>
              <a:ext uri="{FF2B5EF4-FFF2-40B4-BE49-F238E27FC236}">
                <a16:creationId xmlns="" xmlns:a16="http://schemas.microsoft.com/office/drawing/2014/main" id="{502BD3AD-8064-4A93-98D3-55557C9FDD99}"/>
              </a:ext>
            </a:extLst>
          </p:cNvPr>
          <p:cNvPicPr>
            <a:picLocks noChangeAspect="1"/>
          </p:cNvPicPr>
          <p:nvPr/>
        </p:nvPicPr>
        <p:blipFill rotWithShape="1">
          <a:blip r:embed="rId3" cstate="print">
            <a:extLst>
              <a:ext uri="{28A0092B-C50C-407E-A947-70E740481C1C}">
                <a14:useLocalDpi xmlns="" xmlns:a14="http://schemas.microsoft.com/office/drawing/2010/main" val="0"/>
              </a:ext>
            </a:extLst>
          </a:blip>
          <a:srcRect l="10500" t="25449" r="8385" b="65340"/>
          <a:stretch/>
        </p:blipFill>
        <p:spPr>
          <a:xfrm>
            <a:off x="1969476" y="4939434"/>
            <a:ext cx="9889589" cy="842387"/>
          </a:xfrm>
          <a:prstGeom prst="rect">
            <a:avLst/>
          </a:prstGeom>
        </p:spPr>
      </p:pic>
    </p:spTree>
    <p:extLst>
      <p:ext uri="{BB962C8B-B14F-4D97-AF65-F5344CB8AC3E}">
        <p14:creationId xmlns="" xmlns:p14="http://schemas.microsoft.com/office/powerpoint/2010/main" val="1155078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00C74C2A-23CE-4472-9D71-D84531A4825D}"/>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10962" t="32196" r="8962" b="42355"/>
          <a:stretch/>
        </p:blipFill>
        <p:spPr>
          <a:xfrm>
            <a:off x="2124221" y="436098"/>
            <a:ext cx="9762979" cy="2222696"/>
          </a:xfrm>
          <a:prstGeom prst="rect">
            <a:avLst/>
          </a:prstGeom>
        </p:spPr>
      </p:pic>
      <p:pic>
        <p:nvPicPr>
          <p:cNvPr id="5" name="Picture 4">
            <a:extLst>
              <a:ext uri="{FF2B5EF4-FFF2-40B4-BE49-F238E27FC236}">
                <a16:creationId xmlns="" xmlns:a16="http://schemas.microsoft.com/office/drawing/2014/main" id="{89772662-91D3-4058-ACC0-D754D816409B}"/>
              </a:ext>
            </a:extLst>
          </p:cNvPr>
          <p:cNvPicPr>
            <a:picLocks noChangeAspect="1"/>
          </p:cNvPicPr>
          <p:nvPr/>
        </p:nvPicPr>
        <p:blipFill rotWithShape="1">
          <a:blip r:embed="rId3" cstate="print">
            <a:extLst>
              <a:ext uri="{28A0092B-C50C-407E-A947-70E740481C1C}">
                <a14:useLocalDpi xmlns="" xmlns:a14="http://schemas.microsoft.com/office/drawing/2010/main" val="0"/>
              </a:ext>
            </a:extLst>
          </a:blip>
          <a:srcRect l="10615" t="38764" r="9308" b="52617"/>
          <a:stretch/>
        </p:blipFill>
        <p:spPr>
          <a:xfrm>
            <a:off x="2124221" y="3108960"/>
            <a:ext cx="9762979" cy="910883"/>
          </a:xfrm>
          <a:prstGeom prst="rect">
            <a:avLst/>
          </a:prstGeom>
        </p:spPr>
      </p:pic>
    </p:spTree>
    <p:extLst>
      <p:ext uri="{BB962C8B-B14F-4D97-AF65-F5344CB8AC3E}">
        <p14:creationId xmlns="" xmlns:p14="http://schemas.microsoft.com/office/powerpoint/2010/main" val="2055148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FB2BECF-EFF7-4ECB-9167-6C6CD2962581}"/>
              </a:ext>
            </a:extLst>
          </p:cNvPr>
          <p:cNvSpPr>
            <a:spLocks noGrp="1"/>
          </p:cNvSpPr>
          <p:nvPr>
            <p:ph type="title"/>
          </p:nvPr>
        </p:nvSpPr>
        <p:spPr>
          <a:xfrm>
            <a:off x="1484311" y="126610"/>
            <a:ext cx="10018713" cy="815925"/>
          </a:xfrm>
        </p:spPr>
        <p:txBody>
          <a:bodyPr/>
          <a:lstStyle/>
          <a:p>
            <a:r>
              <a:rPr lang="en-IN" dirty="0"/>
              <a:t>Data Analysis &amp; Visualization</a:t>
            </a:r>
          </a:p>
        </p:txBody>
      </p:sp>
      <p:pic>
        <p:nvPicPr>
          <p:cNvPr id="5" name="Content Placeholder 4">
            <a:extLst>
              <a:ext uri="{FF2B5EF4-FFF2-40B4-BE49-F238E27FC236}">
                <a16:creationId xmlns="" xmlns:a16="http://schemas.microsoft.com/office/drawing/2014/main" id="{41C40361-5D7C-4B94-A8A7-D6D017081C2B}"/>
              </a:ext>
            </a:extLst>
          </p:cNvPr>
          <p:cNvPicPr>
            <a:picLocks noGrp="1" noChangeAspect="1"/>
          </p:cNvPicPr>
          <p:nvPr>
            <p:ph sz="quarter" idx="1"/>
          </p:nvPr>
        </p:nvPicPr>
        <p:blipFill rotWithShape="1">
          <a:blip r:embed="rId2" cstate="print">
            <a:extLst>
              <a:ext uri="{28A0092B-C50C-407E-A947-70E740481C1C}">
                <a14:useLocalDpi xmlns="" xmlns:a14="http://schemas.microsoft.com/office/drawing/2010/main" val="0"/>
              </a:ext>
            </a:extLst>
          </a:blip>
          <a:srcRect l="8859" t="26894" r="8859" b="5424"/>
          <a:stretch/>
        </p:blipFill>
        <p:spPr>
          <a:xfrm>
            <a:off x="2765728" y="942534"/>
            <a:ext cx="8502493" cy="5345723"/>
          </a:xfrm>
        </p:spPr>
      </p:pic>
    </p:spTree>
    <p:extLst>
      <p:ext uri="{BB962C8B-B14F-4D97-AF65-F5344CB8AC3E}">
        <p14:creationId xmlns="" xmlns:p14="http://schemas.microsoft.com/office/powerpoint/2010/main" val="4177266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6C2B056-33A2-48BF-B19D-B35D04F3CBE4}"/>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8174" t="23293" r="8172" b="10135"/>
          <a:stretch/>
        </p:blipFill>
        <p:spPr>
          <a:xfrm>
            <a:off x="1854590" y="191587"/>
            <a:ext cx="10199077" cy="5632437"/>
          </a:xfrm>
          <a:prstGeom prst="rect">
            <a:avLst/>
          </a:prstGeom>
        </p:spPr>
      </p:pic>
    </p:spTree>
    <p:extLst>
      <p:ext uri="{BB962C8B-B14F-4D97-AF65-F5344CB8AC3E}">
        <p14:creationId xmlns="" xmlns:p14="http://schemas.microsoft.com/office/powerpoint/2010/main" val="1392013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413E3BF6-D3E3-4755-8F47-3623697FC503}"/>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16847" t="23577" r="8730" b="5620"/>
          <a:stretch/>
        </p:blipFill>
        <p:spPr>
          <a:xfrm>
            <a:off x="2264897" y="140677"/>
            <a:ext cx="9073663" cy="5387926"/>
          </a:xfrm>
          <a:prstGeom prst="rect">
            <a:avLst/>
          </a:prstGeom>
        </p:spPr>
      </p:pic>
    </p:spTree>
    <p:extLst>
      <p:ext uri="{BB962C8B-B14F-4D97-AF65-F5344CB8AC3E}">
        <p14:creationId xmlns="" xmlns:p14="http://schemas.microsoft.com/office/powerpoint/2010/main" val="1924478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ABC16FDE-2F57-493F-8D96-D825EA97B4AF}"/>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16154" t="23372" r="8962" b="14239"/>
          <a:stretch/>
        </p:blipFill>
        <p:spPr>
          <a:xfrm>
            <a:off x="2208629" y="182880"/>
            <a:ext cx="9129932" cy="5669279"/>
          </a:xfrm>
          <a:prstGeom prst="rect">
            <a:avLst/>
          </a:prstGeom>
        </p:spPr>
      </p:pic>
    </p:spTree>
    <p:extLst>
      <p:ext uri="{BB962C8B-B14F-4D97-AF65-F5344CB8AC3E}">
        <p14:creationId xmlns="" xmlns:p14="http://schemas.microsoft.com/office/powerpoint/2010/main" val="202996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BA81066-0590-449E-9BE4-34E96E7D83D7}"/>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16731" t="23800" r="8500" b="5208"/>
          <a:stretch/>
        </p:blipFill>
        <p:spPr>
          <a:xfrm>
            <a:off x="2250831" y="182879"/>
            <a:ext cx="9580098" cy="6246055"/>
          </a:xfrm>
          <a:prstGeom prst="rect">
            <a:avLst/>
          </a:prstGeom>
        </p:spPr>
      </p:pic>
    </p:spTree>
    <p:extLst>
      <p:ext uri="{BB962C8B-B14F-4D97-AF65-F5344CB8AC3E}">
        <p14:creationId xmlns="" xmlns:p14="http://schemas.microsoft.com/office/powerpoint/2010/main" val="37502564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132DA465-11F3-4B3B-8966-A74657E7AFE2}"/>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14077" t="23577" r="8845" b="11366"/>
          <a:stretch/>
        </p:blipFill>
        <p:spPr>
          <a:xfrm>
            <a:off x="2264898" y="239152"/>
            <a:ext cx="9397219" cy="5795887"/>
          </a:xfrm>
          <a:prstGeom prst="rect">
            <a:avLst/>
          </a:prstGeom>
        </p:spPr>
      </p:pic>
    </p:spTree>
    <p:extLst>
      <p:ext uri="{BB962C8B-B14F-4D97-AF65-F5344CB8AC3E}">
        <p14:creationId xmlns="" xmlns:p14="http://schemas.microsoft.com/office/powerpoint/2010/main" val="1383819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00FF15A5-2646-41B3-8529-8CF0C358EA41}"/>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17308" t="42253" r="36077" b="8903"/>
          <a:stretch/>
        </p:blipFill>
        <p:spPr>
          <a:xfrm>
            <a:off x="2560320" y="685801"/>
            <a:ext cx="7216725" cy="4202721"/>
          </a:xfrm>
          <a:prstGeom prst="rect">
            <a:avLst/>
          </a:prstGeom>
        </p:spPr>
      </p:pic>
      <p:pic>
        <p:nvPicPr>
          <p:cNvPr id="5" name="Picture 4">
            <a:extLst>
              <a:ext uri="{FF2B5EF4-FFF2-40B4-BE49-F238E27FC236}">
                <a16:creationId xmlns="" xmlns:a16="http://schemas.microsoft.com/office/drawing/2014/main" id="{B6373276-3B6E-4518-9D1D-F0532449AD82}"/>
              </a:ext>
            </a:extLst>
          </p:cNvPr>
          <p:cNvPicPr>
            <a:picLocks noChangeAspect="1"/>
          </p:cNvPicPr>
          <p:nvPr/>
        </p:nvPicPr>
        <p:blipFill rotWithShape="1">
          <a:blip r:embed="rId3" cstate="print">
            <a:extLst>
              <a:ext uri="{28A0092B-C50C-407E-A947-70E740481C1C}">
                <a14:useLocalDpi xmlns="" xmlns:a14="http://schemas.microsoft.com/office/drawing/2010/main" val="0"/>
              </a:ext>
            </a:extLst>
          </a:blip>
          <a:srcRect l="7961" t="71806" r="8731" b="17317"/>
          <a:stretch/>
        </p:blipFill>
        <p:spPr>
          <a:xfrm>
            <a:off x="2560320" y="4888522"/>
            <a:ext cx="7216725" cy="724486"/>
          </a:xfrm>
          <a:prstGeom prst="rect">
            <a:avLst/>
          </a:prstGeom>
        </p:spPr>
      </p:pic>
    </p:spTree>
    <p:extLst>
      <p:ext uri="{BB962C8B-B14F-4D97-AF65-F5344CB8AC3E}">
        <p14:creationId xmlns="" xmlns:p14="http://schemas.microsoft.com/office/powerpoint/2010/main" val="1213762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32376A4F-63C3-4FD7-A699-0FE090511894}"/>
              </a:ext>
            </a:extLst>
          </p:cNvPr>
          <p:cNvPicPr>
            <a:picLocks noChangeAspect="1"/>
          </p:cNvPicPr>
          <p:nvPr/>
        </p:nvPicPr>
        <p:blipFill>
          <a:blip r:embed="rId2" cstate="print"/>
          <a:stretch>
            <a:fillRect/>
          </a:stretch>
        </p:blipFill>
        <p:spPr>
          <a:xfrm>
            <a:off x="2276461" y="351692"/>
            <a:ext cx="9357521" cy="5064370"/>
          </a:xfrm>
          <a:prstGeom prst="rect">
            <a:avLst/>
          </a:prstGeom>
        </p:spPr>
      </p:pic>
    </p:spTree>
    <p:extLst>
      <p:ext uri="{BB962C8B-B14F-4D97-AF65-F5344CB8AC3E}">
        <p14:creationId xmlns="" xmlns:p14="http://schemas.microsoft.com/office/powerpoint/2010/main" val="404314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4380BCC-370A-46F5-B535-55B4F48E8725}"/>
              </a:ext>
            </a:extLst>
          </p:cNvPr>
          <p:cNvSpPr>
            <a:spLocks noGrp="1"/>
          </p:cNvSpPr>
          <p:nvPr>
            <p:ph type="title"/>
          </p:nvPr>
        </p:nvSpPr>
        <p:spPr>
          <a:xfrm>
            <a:off x="1484311" y="211016"/>
            <a:ext cx="10018713" cy="956602"/>
          </a:xfrm>
        </p:spPr>
        <p:txBody>
          <a:bodyPr/>
          <a:lstStyle/>
          <a:p>
            <a:r>
              <a:rPr lang="en-IN" b="1" u="sng" dirty="0"/>
              <a:t>Introduction</a:t>
            </a:r>
          </a:p>
        </p:txBody>
      </p:sp>
      <p:sp>
        <p:nvSpPr>
          <p:cNvPr id="3" name="Content Placeholder 2">
            <a:extLst>
              <a:ext uri="{FF2B5EF4-FFF2-40B4-BE49-F238E27FC236}">
                <a16:creationId xmlns="" xmlns:a16="http://schemas.microsoft.com/office/drawing/2014/main" id="{F3A7F5C1-0D15-4AFC-B8D5-BBF6E2FA9896}"/>
              </a:ext>
            </a:extLst>
          </p:cNvPr>
          <p:cNvSpPr>
            <a:spLocks noGrp="1"/>
          </p:cNvSpPr>
          <p:nvPr>
            <p:ph sz="quarter" idx="1"/>
          </p:nvPr>
        </p:nvSpPr>
        <p:spPr>
          <a:xfrm>
            <a:off x="1484310" y="1167619"/>
            <a:ext cx="10585770" cy="5261316"/>
          </a:xfrm>
        </p:spPr>
        <p:txBody>
          <a:bodyPr>
            <a:normAutofit/>
          </a:bodyPr>
          <a:lstStyle/>
          <a:p>
            <a:pPr>
              <a:buFont typeface="Wingdings" panose="05000000000000000000" pitchFamily="2" charset="2"/>
              <a:buChar char="Ø"/>
            </a:pPr>
            <a:r>
              <a:rPr lang="en-IN" sz="2000" dirty="0">
                <a:solidFill>
                  <a:srgbClr val="000000"/>
                </a:solidFill>
                <a:latin typeface="Times New Roman" panose="02020603050405020304" pitchFamily="18" charset="0"/>
                <a:ea typeface="Calibri" panose="020F0502020204030204" pitchFamily="34" charset="0"/>
              </a:rPr>
              <a:t> We are been given dataset</a:t>
            </a:r>
            <a:r>
              <a:rPr lang="en-IN" sz="2000" dirty="0">
                <a:solidFill>
                  <a:srgbClr val="000000"/>
                </a:solidFill>
                <a:effectLst/>
                <a:latin typeface="Times New Roman" panose="02020603050405020304" pitchFamily="18" charset="0"/>
                <a:ea typeface="Calibri" panose="020F0502020204030204" pitchFamily="34" charset="0"/>
              </a:rPr>
              <a:t> </a:t>
            </a:r>
            <a:r>
              <a:rPr lang="en-IN" sz="2000" dirty="0">
                <a:solidFill>
                  <a:srgbClr val="000000"/>
                </a:solidFill>
                <a:latin typeface="Times New Roman" panose="02020603050405020304" pitchFamily="18" charset="0"/>
                <a:ea typeface="Calibri" panose="020F0502020204030204" pitchFamily="34" charset="0"/>
              </a:rPr>
              <a:t>of</a:t>
            </a:r>
            <a:r>
              <a:rPr lang="en-IN" sz="2000" dirty="0">
                <a:solidFill>
                  <a:srgbClr val="000000"/>
                </a:solidFill>
                <a:effectLst/>
                <a:latin typeface="Times New Roman" panose="02020603050405020304" pitchFamily="18" charset="0"/>
                <a:ea typeface="Calibri" panose="020F0502020204030204" pitchFamily="34" charset="0"/>
              </a:rPr>
              <a:t> fixed wireless telecommunications network provider. They have launched various products and have developed its business and organization based on the budget operator model, offering better products at Lower Prices to all value conscious customers through a strategy of disruptive innovation that focuses on the subscriber. They understand the importance of communication and how it affects a person’s life, thus, focusing on providing their services and products to low income families and poor customers that can help them in the need of hour. They are collaborating with an MFI to provide micro-credit on mobile balances to be paid back in 5 days. The Consumer is believed to be defaulter if he deviates from the path of paying back the loaned amount within the time duration of 5 days. For the loan amount of 5 (in Indonesian Rupiah), payback amount should be 6 (in Indonesian Rupiah), while, for the loan amount of 10 (in Indonesian Rupiah), the payback amount should be 12 (in Indonesian Rupiah). </a:t>
            </a:r>
          </a:p>
          <a:p>
            <a:pPr>
              <a:buFont typeface="Wingdings" panose="05000000000000000000" pitchFamily="2" charset="2"/>
              <a:buChar char="Ø"/>
            </a:pPr>
            <a:r>
              <a:rPr lang="en-IN" sz="2000" dirty="0">
                <a:solidFill>
                  <a:srgbClr val="000000"/>
                </a:solidFill>
                <a:effectLst/>
                <a:latin typeface="Times New Roman" panose="02020603050405020304" pitchFamily="18" charset="0"/>
                <a:ea typeface="Calibri" panose="020F0502020204030204" pitchFamily="34" charset="0"/>
              </a:rPr>
              <a:t> </a:t>
            </a:r>
            <a:r>
              <a:rPr lang="en-IN" sz="2000" dirty="0">
                <a:solidFill>
                  <a:schemeClr val="tx1"/>
                </a:solidFill>
                <a:latin typeface="Times New Roman" panose="02020603050405020304" pitchFamily="18" charset="0"/>
                <a:cs typeface="Times New Roman" panose="02020603050405020304" pitchFamily="18" charset="0"/>
              </a:rPr>
              <a:t>Objective of the study is to learn the behaviour of defaulters as well as prepare a machine learning model to classify all defaulters using the sample dataset provided by the client</a:t>
            </a:r>
          </a:p>
          <a:p>
            <a:pPr>
              <a:buFont typeface="Wingdings" panose="05000000000000000000" pitchFamily="2" charset="2"/>
              <a:buChar char="Ø"/>
            </a:pPr>
            <a:endParaRPr lang="en-IN" sz="2000" dirty="0">
              <a:solidFill>
                <a:srgbClr val="000000"/>
              </a:solidFill>
              <a:effectLst/>
              <a:latin typeface="Times New Roman" panose="02020603050405020304" pitchFamily="18" charset="0"/>
              <a:ea typeface="Calibri" panose="020F0502020204030204" pitchFamily="34" charset="0"/>
            </a:endParaRPr>
          </a:p>
          <a:p>
            <a:pPr marL="0" indent="0">
              <a:buNone/>
            </a:pPr>
            <a:endParaRPr lang="en-IN" sz="2000" dirty="0"/>
          </a:p>
        </p:txBody>
      </p:sp>
    </p:spTree>
    <p:extLst>
      <p:ext uri="{BB962C8B-B14F-4D97-AF65-F5344CB8AC3E}">
        <p14:creationId xmlns="" xmlns:p14="http://schemas.microsoft.com/office/powerpoint/2010/main" val="951741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FB5A083E-E3B4-47F3-82D3-6FE40F92DC19}"/>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7731" t="31392" r="8962" b="14236"/>
          <a:stretch/>
        </p:blipFill>
        <p:spPr>
          <a:xfrm>
            <a:off x="1744393" y="211015"/>
            <a:ext cx="10156874" cy="5331655"/>
          </a:xfrm>
          <a:prstGeom prst="rect">
            <a:avLst/>
          </a:prstGeom>
        </p:spPr>
      </p:pic>
    </p:spTree>
    <p:extLst>
      <p:ext uri="{BB962C8B-B14F-4D97-AF65-F5344CB8AC3E}">
        <p14:creationId xmlns="" xmlns:p14="http://schemas.microsoft.com/office/powerpoint/2010/main" val="18158302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21AE3E93-BAA9-49C1-91EE-3D0F79C394B0}"/>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16385" t="26655" r="8731" b="6851"/>
          <a:stretch/>
        </p:blipFill>
        <p:spPr>
          <a:xfrm>
            <a:off x="2236763" y="225082"/>
            <a:ext cx="9129933" cy="5458265"/>
          </a:xfrm>
          <a:prstGeom prst="rect">
            <a:avLst/>
          </a:prstGeom>
        </p:spPr>
      </p:pic>
    </p:spTree>
    <p:extLst>
      <p:ext uri="{BB962C8B-B14F-4D97-AF65-F5344CB8AC3E}">
        <p14:creationId xmlns="" xmlns:p14="http://schemas.microsoft.com/office/powerpoint/2010/main" val="12225588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55C4E87-1F24-42CB-A49F-62CAD08E98FF}"/>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16385" t="23577" r="8961" b="11571"/>
          <a:stretch/>
        </p:blipFill>
        <p:spPr>
          <a:xfrm>
            <a:off x="2391508" y="154746"/>
            <a:ext cx="9101797" cy="5444196"/>
          </a:xfrm>
          <a:prstGeom prst="rect">
            <a:avLst/>
          </a:prstGeom>
        </p:spPr>
      </p:pic>
    </p:spTree>
    <p:extLst>
      <p:ext uri="{BB962C8B-B14F-4D97-AF65-F5344CB8AC3E}">
        <p14:creationId xmlns="" xmlns:p14="http://schemas.microsoft.com/office/powerpoint/2010/main" val="16629837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5E5979C-2143-42E6-824B-DAECC0BC0E1B}"/>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16615" t="23988" r="8847" b="10442"/>
          <a:stretch/>
        </p:blipFill>
        <p:spPr>
          <a:xfrm>
            <a:off x="2447778" y="154743"/>
            <a:ext cx="9087729" cy="5570807"/>
          </a:xfrm>
          <a:prstGeom prst="rect">
            <a:avLst/>
          </a:prstGeom>
        </p:spPr>
      </p:pic>
    </p:spTree>
    <p:extLst>
      <p:ext uri="{BB962C8B-B14F-4D97-AF65-F5344CB8AC3E}">
        <p14:creationId xmlns="" xmlns:p14="http://schemas.microsoft.com/office/powerpoint/2010/main" val="14260256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AF608D63-B8D1-49C0-A369-E30260B9AFCA}"/>
              </a:ext>
            </a:extLst>
          </p:cNvPr>
          <p:cNvPicPr>
            <a:picLocks noChangeAspect="1"/>
          </p:cNvPicPr>
          <p:nvPr/>
        </p:nvPicPr>
        <p:blipFill rotWithShape="1">
          <a:blip r:embed="rId2" cstate="print"/>
          <a:srcRect l="16154" t="24175" r="10000" b="11069"/>
          <a:stretch/>
        </p:blipFill>
        <p:spPr>
          <a:xfrm>
            <a:off x="2546253" y="225084"/>
            <a:ext cx="9003324" cy="4501661"/>
          </a:xfrm>
          <a:prstGeom prst="rect">
            <a:avLst/>
          </a:prstGeom>
        </p:spPr>
      </p:pic>
      <p:pic>
        <p:nvPicPr>
          <p:cNvPr id="3" name="Picture 2">
            <a:extLst>
              <a:ext uri="{FF2B5EF4-FFF2-40B4-BE49-F238E27FC236}">
                <a16:creationId xmlns="" xmlns:a16="http://schemas.microsoft.com/office/drawing/2014/main" id="{A56AAECD-8D23-4240-BF05-842DD648042C}"/>
              </a:ext>
            </a:extLst>
          </p:cNvPr>
          <p:cNvPicPr>
            <a:picLocks noChangeAspect="1"/>
          </p:cNvPicPr>
          <p:nvPr/>
        </p:nvPicPr>
        <p:blipFill>
          <a:blip r:embed="rId3" cstate="print"/>
          <a:stretch>
            <a:fillRect/>
          </a:stretch>
        </p:blipFill>
        <p:spPr>
          <a:xfrm>
            <a:off x="2546254" y="4726745"/>
            <a:ext cx="9003324" cy="984738"/>
          </a:xfrm>
          <a:prstGeom prst="rect">
            <a:avLst/>
          </a:prstGeom>
        </p:spPr>
      </p:pic>
    </p:spTree>
    <p:extLst>
      <p:ext uri="{BB962C8B-B14F-4D97-AF65-F5344CB8AC3E}">
        <p14:creationId xmlns="" xmlns:p14="http://schemas.microsoft.com/office/powerpoint/2010/main" val="11875396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09C4AAC-92B0-479E-A501-6A08E35A662B}"/>
              </a:ext>
            </a:extLst>
          </p:cNvPr>
          <p:cNvPicPr>
            <a:picLocks noChangeAspect="1"/>
          </p:cNvPicPr>
          <p:nvPr/>
        </p:nvPicPr>
        <p:blipFill rotWithShape="1">
          <a:blip r:embed="rId2" cstate="print"/>
          <a:srcRect l="16847" t="29520" r="9077" b="5396"/>
          <a:stretch/>
        </p:blipFill>
        <p:spPr>
          <a:xfrm>
            <a:off x="2546252" y="182881"/>
            <a:ext cx="9031460" cy="4783014"/>
          </a:xfrm>
          <a:prstGeom prst="rect">
            <a:avLst/>
          </a:prstGeom>
        </p:spPr>
      </p:pic>
      <p:pic>
        <p:nvPicPr>
          <p:cNvPr id="5" name="Picture 4">
            <a:extLst>
              <a:ext uri="{FF2B5EF4-FFF2-40B4-BE49-F238E27FC236}">
                <a16:creationId xmlns="" xmlns:a16="http://schemas.microsoft.com/office/drawing/2014/main" id="{9C46414F-6013-477D-A1E1-401166D7A216}"/>
              </a:ext>
            </a:extLst>
          </p:cNvPr>
          <p:cNvPicPr>
            <a:picLocks noChangeAspect="1"/>
          </p:cNvPicPr>
          <p:nvPr/>
        </p:nvPicPr>
        <p:blipFill rotWithShape="1">
          <a:blip r:embed="rId3" cstate="print">
            <a:extLst>
              <a:ext uri="{28A0092B-C50C-407E-A947-70E740481C1C}">
                <a14:useLocalDpi xmlns="" xmlns:a14="http://schemas.microsoft.com/office/drawing/2010/main" val="0"/>
              </a:ext>
            </a:extLst>
          </a:blip>
          <a:srcRect l="7730" t="70164" r="8731" b="16702"/>
          <a:stretch/>
        </p:blipFill>
        <p:spPr>
          <a:xfrm>
            <a:off x="2546252" y="4965895"/>
            <a:ext cx="9031460" cy="1223890"/>
          </a:xfrm>
          <a:prstGeom prst="rect">
            <a:avLst/>
          </a:prstGeom>
        </p:spPr>
      </p:pic>
    </p:spTree>
    <p:extLst>
      <p:ext uri="{BB962C8B-B14F-4D97-AF65-F5344CB8AC3E}">
        <p14:creationId xmlns="" xmlns:p14="http://schemas.microsoft.com/office/powerpoint/2010/main" val="13611257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8F1D3A3-F5DF-4F25-9416-D8D04B307BB0}"/>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16385" t="24398" r="8845" b="10134"/>
          <a:stretch/>
        </p:blipFill>
        <p:spPr>
          <a:xfrm>
            <a:off x="2335237" y="168813"/>
            <a:ext cx="9115865" cy="4487594"/>
          </a:xfrm>
          <a:prstGeom prst="rect">
            <a:avLst/>
          </a:prstGeom>
        </p:spPr>
      </p:pic>
      <p:pic>
        <p:nvPicPr>
          <p:cNvPr id="6" name="Picture 5">
            <a:extLst>
              <a:ext uri="{FF2B5EF4-FFF2-40B4-BE49-F238E27FC236}">
                <a16:creationId xmlns="" xmlns:a16="http://schemas.microsoft.com/office/drawing/2014/main" id="{AFF1CA31-5F8B-4051-A85B-994F907F4EAB}"/>
              </a:ext>
            </a:extLst>
          </p:cNvPr>
          <p:cNvPicPr>
            <a:picLocks noChangeAspect="1"/>
          </p:cNvPicPr>
          <p:nvPr/>
        </p:nvPicPr>
        <p:blipFill rotWithShape="1">
          <a:blip r:embed="rId3" cstate="print">
            <a:extLst>
              <a:ext uri="{28A0092B-C50C-407E-A947-70E740481C1C}">
                <a14:useLocalDpi xmlns="" xmlns:a14="http://schemas.microsoft.com/office/drawing/2010/main" val="0"/>
              </a:ext>
            </a:extLst>
          </a:blip>
          <a:srcRect l="16268" t="52309" r="8962" b="34351"/>
          <a:stretch/>
        </p:blipFill>
        <p:spPr>
          <a:xfrm>
            <a:off x="2335236" y="4656407"/>
            <a:ext cx="9115866" cy="914400"/>
          </a:xfrm>
          <a:prstGeom prst="rect">
            <a:avLst/>
          </a:prstGeom>
        </p:spPr>
      </p:pic>
    </p:spTree>
    <p:extLst>
      <p:ext uri="{BB962C8B-B14F-4D97-AF65-F5344CB8AC3E}">
        <p14:creationId xmlns="" xmlns:p14="http://schemas.microsoft.com/office/powerpoint/2010/main" val="1060256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1A4C9149-79A3-482E-88A5-E23DF70CB9FB}"/>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16615" t="25219" r="8962" b="9108"/>
          <a:stretch/>
        </p:blipFill>
        <p:spPr>
          <a:xfrm>
            <a:off x="2377440" y="168811"/>
            <a:ext cx="9073661" cy="4712677"/>
          </a:xfrm>
          <a:prstGeom prst="rect">
            <a:avLst/>
          </a:prstGeom>
        </p:spPr>
      </p:pic>
      <p:pic>
        <p:nvPicPr>
          <p:cNvPr id="5" name="Picture 4">
            <a:extLst>
              <a:ext uri="{FF2B5EF4-FFF2-40B4-BE49-F238E27FC236}">
                <a16:creationId xmlns="" xmlns:a16="http://schemas.microsoft.com/office/drawing/2014/main" id="{C38742B9-497A-4F04-B5C1-45F5D0921C51}"/>
              </a:ext>
            </a:extLst>
          </p:cNvPr>
          <p:cNvPicPr>
            <a:picLocks noChangeAspect="1"/>
          </p:cNvPicPr>
          <p:nvPr/>
        </p:nvPicPr>
        <p:blipFill rotWithShape="1">
          <a:blip r:embed="rId3" cstate="print">
            <a:extLst>
              <a:ext uri="{28A0092B-C50C-407E-A947-70E740481C1C}">
                <a14:useLocalDpi xmlns="" xmlns:a14="http://schemas.microsoft.com/office/drawing/2010/main" val="0"/>
              </a:ext>
            </a:extLst>
          </a:blip>
          <a:srcRect l="7846" t="66880" r="8961" b="20806"/>
          <a:stretch/>
        </p:blipFill>
        <p:spPr>
          <a:xfrm>
            <a:off x="2377440" y="4881488"/>
            <a:ext cx="9073661" cy="1041010"/>
          </a:xfrm>
          <a:prstGeom prst="rect">
            <a:avLst/>
          </a:prstGeom>
        </p:spPr>
      </p:pic>
    </p:spTree>
    <p:extLst>
      <p:ext uri="{BB962C8B-B14F-4D97-AF65-F5344CB8AC3E}">
        <p14:creationId xmlns="" xmlns:p14="http://schemas.microsoft.com/office/powerpoint/2010/main" val="6557754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9492E46-57A5-42AE-AEA9-9D766F752DE1}"/>
              </a:ext>
            </a:extLst>
          </p:cNvPr>
          <p:cNvSpPr>
            <a:spLocks noGrp="1"/>
          </p:cNvSpPr>
          <p:nvPr>
            <p:ph type="title"/>
          </p:nvPr>
        </p:nvSpPr>
        <p:spPr/>
        <p:txBody>
          <a:bodyPr/>
          <a:lstStyle/>
          <a:p>
            <a:r>
              <a:rPr lang="en-IN" b="1" u="sng" dirty="0"/>
              <a:t>Correlations</a:t>
            </a:r>
          </a:p>
        </p:txBody>
      </p:sp>
    </p:spTree>
    <p:extLst>
      <p:ext uri="{BB962C8B-B14F-4D97-AF65-F5344CB8AC3E}">
        <p14:creationId xmlns="" xmlns:p14="http://schemas.microsoft.com/office/powerpoint/2010/main" val="33958753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07F90851-01F6-459A-AADA-25FA0EC1A151}"/>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16847" t="24193" r="8846" b="5209"/>
          <a:stretch/>
        </p:blipFill>
        <p:spPr>
          <a:xfrm>
            <a:off x="2335236" y="0"/>
            <a:ext cx="9059595" cy="3671668"/>
          </a:xfrm>
          <a:prstGeom prst="rect">
            <a:avLst/>
          </a:prstGeom>
        </p:spPr>
      </p:pic>
      <p:pic>
        <p:nvPicPr>
          <p:cNvPr id="5" name="Picture 4">
            <a:extLst>
              <a:ext uri="{FF2B5EF4-FFF2-40B4-BE49-F238E27FC236}">
                <a16:creationId xmlns="" xmlns:a16="http://schemas.microsoft.com/office/drawing/2014/main" id="{29BB4C27-95F6-439C-A96E-A8CCE7B11EC9}"/>
              </a:ext>
            </a:extLst>
          </p:cNvPr>
          <p:cNvPicPr>
            <a:picLocks noChangeAspect="1"/>
          </p:cNvPicPr>
          <p:nvPr/>
        </p:nvPicPr>
        <p:blipFill rotWithShape="1">
          <a:blip r:embed="rId3" cstate="print">
            <a:extLst>
              <a:ext uri="{28A0092B-C50C-407E-A947-70E740481C1C}">
                <a14:useLocalDpi xmlns="" xmlns:a14="http://schemas.microsoft.com/office/drawing/2010/main" val="0"/>
              </a:ext>
            </a:extLst>
          </a:blip>
          <a:srcRect l="17077" t="43484" r="8615" b="9108"/>
          <a:stretch/>
        </p:blipFill>
        <p:spPr>
          <a:xfrm>
            <a:off x="2335236" y="3671668"/>
            <a:ext cx="9059595" cy="2968283"/>
          </a:xfrm>
          <a:prstGeom prst="rect">
            <a:avLst/>
          </a:prstGeom>
        </p:spPr>
      </p:pic>
    </p:spTree>
    <p:extLst>
      <p:ext uri="{BB962C8B-B14F-4D97-AF65-F5344CB8AC3E}">
        <p14:creationId xmlns="" xmlns:p14="http://schemas.microsoft.com/office/powerpoint/2010/main" val="3697670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5B8B7F-0DC5-45DB-89FE-044A132DD248}"/>
              </a:ext>
            </a:extLst>
          </p:cNvPr>
          <p:cNvSpPr>
            <a:spLocks noGrp="1"/>
          </p:cNvSpPr>
          <p:nvPr>
            <p:ph type="title"/>
          </p:nvPr>
        </p:nvSpPr>
        <p:spPr>
          <a:xfrm>
            <a:off x="1484311" y="211016"/>
            <a:ext cx="10018713" cy="855784"/>
          </a:xfrm>
        </p:spPr>
        <p:txBody>
          <a:bodyPr/>
          <a:lstStyle/>
          <a:p>
            <a:r>
              <a:rPr lang="en-IN" b="1" u="sng" dirty="0"/>
              <a:t>Dataset and Features</a:t>
            </a:r>
          </a:p>
        </p:txBody>
      </p:sp>
      <p:sp>
        <p:nvSpPr>
          <p:cNvPr id="3" name="Content Placeholder 2">
            <a:extLst>
              <a:ext uri="{FF2B5EF4-FFF2-40B4-BE49-F238E27FC236}">
                <a16:creationId xmlns="" xmlns:a16="http://schemas.microsoft.com/office/drawing/2014/main" id="{A9F1BB34-D8BE-46CC-AAAF-C9CC41518AA6}"/>
              </a:ext>
            </a:extLst>
          </p:cNvPr>
          <p:cNvSpPr>
            <a:spLocks noGrp="1"/>
          </p:cNvSpPr>
          <p:nvPr>
            <p:ph sz="quarter" idx="1"/>
          </p:nvPr>
        </p:nvSpPr>
        <p:spPr>
          <a:xfrm>
            <a:off x="1484310" y="1066800"/>
            <a:ext cx="10018713" cy="5580183"/>
          </a:xfrm>
        </p:spPr>
        <p:txBody>
          <a:bodyPr>
            <a:normAutofit/>
          </a:bodyPr>
          <a:lstStyle/>
          <a:p>
            <a:pPr>
              <a:buFont typeface="Wingdings" panose="05000000000000000000" pitchFamily="2" charset="2"/>
              <a:buChar char="Ø"/>
            </a:pPr>
            <a:r>
              <a:rPr lang="en-IN" sz="2000" dirty="0">
                <a:latin typeface="Times New Roman" panose="02020603050405020304" pitchFamily="18" charset="0"/>
                <a:ea typeface="Calibri" panose="020F0502020204030204" pitchFamily="34" charset="0"/>
              </a:rPr>
              <a:t> </a:t>
            </a:r>
            <a:r>
              <a:rPr lang="en-IN" sz="2000" b="1" dirty="0">
                <a:latin typeface="Times New Roman" panose="02020603050405020304" pitchFamily="18" charset="0"/>
                <a:ea typeface="Calibri" panose="020F0502020204030204" pitchFamily="34" charset="0"/>
              </a:rPr>
              <a:t>About the datasets</a:t>
            </a:r>
            <a:endParaRPr lang="en-IN" sz="2000" b="1" dirty="0">
              <a:effectLst/>
              <a:latin typeface="Times New Roman" panose="02020603050405020304" pitchFamily="18" charset="0"/>
              <a:ea typeface="Calibri" panose="020F0502020204030204" pitchFamily="34" charset="0"/>
            </a:endParaRPr>
          </a:p>
          <a:p>
            <a:pPr marL="0" indent="0">
              <a:buNone/>
            </a:pPr>
            <a:r>
              <a:rPr lang="en-IN" sz="2000" dirty="0">
                <a:effectLst/>
                <a:latin typeface="Times New Roman" panose="02020603050405020304" pitchFamily="18" charset="0"/>
                <a:ea typeface="Calibri" panose="020F0502020204030204" pitchFamily="34" charset="0"/>
              </a:rPr>
              <a:t>Data was been provided to me by </a:t>
            </a:r>
            <a:r>
              <a:rPr lang="en-IN" sz="2000" dirty="0" err="1">
                <a:effectLst/>
                <a:latin typeface="Times New Roman" panose="02020603050405020304" pitchFamily="18" charset="0"/>
                <a:ea typeface="Calibri" panose="020F0502020204030204" pitchFamily="34" charset="0"/>
              </a:rPr>
              <a:t>FlipRobo</a:t>
            </a:r>
            <a:r>
              <a:rPr lang="en-IN" sz="2000" dirty="0">
                <a:effectLst/>
                <a:latin typeface="Times New Roman" panose="02020603050405020304" pitchFamily="18" charset="0"/>
                <a:ea typeface="Calibri" panose="020F0502020204030204" pitchFamily="34" charset="0"/>
              </a:rPr>
              <a:t> Technologies. Whereas originally data belongs to an Indonesian Telecom Company. The data contains 34 columns and 209583 entries.</a:t>
            </a:r>
          </a:p>
          <a:p>
            <a:pPr marL="0" indent="0">
              <a:buNone/>
            </a:pPr>
            <a:endParaRPr lang="en-IN" sz="2000" dirty="0">
              <a:effectLst/>
              <a:latin typeface="Times New Roman" panose="02020603050405020304" pitchFamily="18" charset="0"/>
              <a:ea typeface="Calibri" panose="020F0502020204030204" pitchFamily="34" charset="0"/>
            </a:endParaRPr>
          </a:p>
          <a:p>
            <a:pPr>
              <a:buFont typeface="Wingdings" panose="05000000000000000000" pitchFamily="2" charset="2"/>
              <a:buChar char="Ø"/>
            </a:pPr>
            <a:r>
              <a:rPr lang="en-IN" sz="2000" dirty="0">
                <a:effectLst/>
                <a:latin typeface="Times New Roman" panose="02020603050405020304" pitchFamily="18" charset="0"/>
                <a:ea typeface="Calibri" panose="020F0502020204030204" pitchFamily="34" charset="0"/>
              </a:rPr>
              <a:t> </a:t>
            </a:r>
            <a:r>
              <a:rPr lang="en-IN" sz="2000" b="1" dirty="0">
                <a:effectLst/>
                <a:latin typeface="Times New Roman" panose="02020603050405020304" pitchFamily="18" charset="0"/>
                <a:ea typeface="Calibri" panose="020F0502020204030204" pitchFamily="34" charset="0"/>
              </a:rPr>
              <a:t>Features</a:t>
            </a:r>
          </a:p>
          <a:p>
            <a:pPr marL="0" indent="0">
              <a:buNone/>
            </a:pPr>
            <a:endParaRPr lang="en-IN" sz="2000" b="1" dirty="0">
              <a:latin typeface="Times New Roman" panose="02020603050405020304" pitchFamily="18" charset="0"/>
              <a:ea typeface="Calibri" panose="020F0502020204030204" pitchFamily="34" charset="0"/>
            </a:endParaRPr>
          </a:p>
          <a:p>
            <a:pPr marL="0" indent="0">
              <a:buNone/>
            </a:pPr>
            <a:endParaRPr lang="en-IN" sz="2000" b="1" dirty="0">
              <a:effectLst/>
              <a:latin typeface="Times New Roman" panose="02020603050405020304" pitchFamily="18" charset="0"/>
              <a:ea typeface="Calibri" panose="020F0502020204030204" pitchFamily="34" charset="0"/>
            </a:endParaRPr>
          </a:p>
          <a:p>
            <a:endParaRPr lang="en-IN" sz="2000" b="1" dirty="0"/>
          </a:p>
        </p:txBody>
      </p:sp>
    </p:spTree>
    <p:extLst>
      <p:ext uri="{BB962C8B-B14F-4D97-AF65-F5344CB8AC3E}">
        <p14:creationId xmlns="" xmlns:p14="http://schemas.microsoft.com/office/powerpoint/2010/main" val="7137632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2E5DC2A-1736-4B2E-844D-4A13394F2559}"/>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16038" t="29323" r="9885" b="5824"/>
          <a:stretch/>
        </p:blipFill>
        <p:spPr>
          <a:xfrm>
            <a:off x="2194559" y="464234"/>
            <a:ext cx="9031459" cy="5373858"/>
          </a:xfrm>
          <a:prstGeom prst="rect">
            <a:avLst/>
          </a:prstGeom>
        </p:spPr>
      </p:pic>
    </p:spTree>
    <p:extLst>
      <p:ext uri="{BB962C8B-B14F-4D97-AF65-F5344CB8AC3E}">
        <p14:creationId xmlns="" xmlns:p14="http://schemas.microsoft.com/office/powerpoint/2010/main" val="588238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F004858C-D095-4BA2-A174-DF061AF04EA4}"/>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15808" t="23577" r="8616" b="16291"/>
          <a:stretch/>
        </p:blipFill>
        <p:spPr>
          <a:xfrm>
            <a:off x="2250831" y="548640"/>
            <a:ext cx="9214338" cy="4712677"/>
          </a:xfrm>
          <a:prstGeom prst="rect">
            <a:avLst/>
          </a:prstGeom>
        </p:spPr>
      </p:pic>
    </p:spTree>
    <p:extLst>
      <p:ext uri="{BB962C8B-B14F-4D97-AF65-F5344CB8AC3E}">
        <p14:creationId xmlns="" xmlns:p14="http://schemas.microsoft.com/office/powerpoint/2010/main" val="29077395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BD4539-3A70-4274-A930-CDF63180A92B}"/>
              </a:ext>
            </a:extLst>
          </p:cNvPr>
          <p:cNvSpPr>
            <a:spLocks noGrp="1"/>
          </p:cNvSpPr>
          <p:nvPr>
            <p:ph type="title"/>
          </p:nvPr>
        </p:nvSpPr>
        <p:spPr>
          <a:xfrm>
            <a:off x="1484311" y="1547446"/>
            <a:ext cx="10018713" cy="2602523"/>
          </a:xfrm>
        </p:spPr>
        <p:txBody>
          <a:bodyPr/>
          <a:lstStyle/>
          <a:p>
            <a:r>
              <a:rPr lang="en-IN" b="1" u="sng" dirty="0"/>
              <a:t>Plotting Outliers</a:t>
            </a:r>
          </a:p>
        </p:txBody>
      </p:sp>
    </p:spTree>
    <p:extLst>
      <p:ext uri="{BB962C8B-B14F-4D97-AF65-F5344CB8AC3E}">
        <p14:creationId xmlns="" xmlns:p14="http://schemas.microsoft.com/office/powerpoint/2010/main" val="16438524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227A3DE1-CC56-4523-B15F-F909015D5542}"/>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15923" t="28298" r="26385" b="7876"/>
          <a:stretch/>
        </p:blipFill>
        <p:spPr>
          <a:xfrm>
            <a:off x="3319976" y="647113"/>
            <a:ext cx="7033846" cy="5120639"/>
          </a:xfrm>
          <a:prstGeom prst="rect">
            <a:avLst/>
          </a:prstGeom>
        </p:spPr>
      </p:pic>
    </p:spTree>
    <p:extLst>
      <p:ext uri="{BB962C8B-B14F-4D97-AF65-F5344CB8AC3E}">
        <p14:creationId xmlns="" xmlns:p14="http://schemas.microsoft.com/office/powerpoint/2010/main" val="17911452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45CAFC52-913B-4F64-9A80-AD47E3E52A3F}"/>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16386" t="31375" r="9769" b="20395"/>
          <a:stretch/>
        </p:blipFill>
        <p:spPr>
          <a:xfrm>
            <a:off x="2307101" y="759656"/>
            <a:ext cx="9003323" cy="4712675"/>
          </a:xfrm>
          <a:prstGeom prst="rect">
            <a:avLst/>
          </a:prstGeom>
        </p:spPr>
      </p:pic>
    </p:spTree>
    <p:extLst>
      <p:ext uri="{BB962C8B-B14F-4D97-AF65-F5344CB8AC3E}">
        <p14:creationId xmlns="" xmlns:p14="http://schemas.microsoft.com/office/powerpoint/2010/main" val="4171993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E775D2F-3112-427F-BC6F-712629EE296A}"/>
              </a:ext>
            </a:extLst>
          </p:cNvPr>
          <p:cNvSpPr>
            <a:spLocks noGrp="1"/>
          </p:cNvSpPr>
          <p:nvPr>
            <p:ph type="title"/>
          </p:nvPr>
        </p:nvSpPr>
        <p:spPr>
          <a:xfrm>
            <a:off x="1484311" y="685800"/>
            <a:ext cx="10018713" cy="4603652"/>
          </a:xfrm>
        </p:spPr>
        <p:txBody>
          <a:bodyPr/>
          <a:lstStyle/>
          <a:p>
            <a:r>
              <a:rPr lang="en-IN" b="1" u="sng" dirty="0"/>
              <a:t>Model Pre-</a:t>
            </a:r>
            <a:r>
              <a:rPr lang="en-IN" b="1" u="sng" dirty="0" err="1"/>
              <a:t>Proecessing</a:t>
            </a:r>
            <a:endParaRPr lang="en-IN" b="1" u="sng" dirty="0"/>
          </a:p>
        </p:txBody>
      </p:sp>
    </p:spTree>
    <p:extLst>
      <p:ext uri="{BB962C8B-B14F-4D97-AF65-F5344CB8AC3E}">
        <p14:creationId xmlns="" xmlns:p14="http://schemas.microsoft.com/office/powerpoint/2010/main" val="40195360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546E0A9D-DAA2-4D2F-BBC6-2A0B27E55CF8}"/>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11309" t="37737" r="8961" b="30452"/>
          <a:stretch/>
        </p:blipFill>
        <p:spPr>
          <a:xfrm>
            <a:off x="2124221" y="323557"/>
            <a:ext cx="9720775" cy="1955409"/>
          </a:xfrm>
          <a:prstGeom prst="rect">
            <a:avLst/>
          </a:prstGeom>
        </p:spPr>
      </p:pic>
      <p:pic>
        <p:nvPicPr>
          <p:cNvPr id="7" name="Picture 6">
            <a:extLst>
              <a:ext uri="{FF2B5EF4-FFF2-40B4-BE49-F238E27FC236}">
                <a16:creationId xmlns="" xmlns:a16="http://schemas.microsoft.com/office/drawing/2014/main" id="{D8BD857A-95B9-4EA4-ABAC-944A96DDC1F5}"/>
              </a:ext>
            </a:extLst>
          </p:cNvPr>
          <p:cNvPicPr>
            <a:picLocks noChangeAspect="1"/>
          </p:cNvPicPr>
          <p:nvPr/>
        </p:nvPicPr>
        <p:blipFill rotWithShape="1">
          <a:blip r:embed="rId3" cstate="print">
            <a:extLst>
              <a:ext uri="{28A0092B-C50C-407E-A947-70E740481C1C}">
                <a14:useLocalDpi xmlns="" xmlns:a14="http://schemas.microsoft.com/office/drawing/2010/main" val="0"/>
              </a:ext>
            </a:extLst>
          </a:blip>
          <a:srcRect l="11192" t="23782" r="9077" b="6851"/>
          <a:stretch/>
        </p:blipFill>
        <p:spPr>
          <a:xfrm>
            <a:off x="2124221" y="2278965"/>
            <a:ext cx="9720775" cy="4255477"/>
          </a:xfrm>
          <a:prstGeom prst="rect">
            <a:avLst/>
          </a:prstGeom>
        </p:spPr>
      </p:pic>
    </p:spTree>
    <p:extLst>
      <p:ext uri="{BB962C8B-B14F-4D97-AF65-F5344CB8AC3E}">
        <p14:creationId xmlns="" xmlns:p14="http://schemas.microsoft.com/office/powerpoint/2010/main" val="27067019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D6D756B4-0C62-45D8-A0C0-9FE19CB5A408}"/>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10963" t="55387" r="8846" b="14239"/>
          <a:stretch/>
        </p:blipFill>
        <p:spPr>
          <a:xfrm>
            <a:off x="2053882" y="196949"/>
            <a:ext cx="9777047" cy="1828799"/>
          </a:xfrm>
          <a:prstGeom prst="rect">
            <a:avLst/>
          </a:prstGeom>
        </p:spPr>
      </p:pic>
      <p:pic>
        <p:nvPicPr>
          <p:cNvPr id="5" name="Picture 4">
            <a:extLst>
              <a:ext uri="{FF2B5EF4-FFF2-40B4-BE49-F238E27FC236}">
                <a16:creationId xmlns="" xmlns:a16="http://schemas.microsoft.com/office/drawing/2014/main" id="{0F663346-ED69-49B2-B046-56FAD4CB515D}"/>
              </a:ext>
            </a:extLst>
          </p:cNvPr>
          <p:cNvPicPr>
            <a:picLocks noChangeAspect="1"/>
          </p:cNvPicPr>
          <p:nvPr/>
        </p:nvPicPr>
        <p:blipFill rotWithShape="1">
          <a:blip r:embed="rId3" cstate="print">
            <a:extLst>
              <a:ext uri="{28A0092B-C50C-407E-A947-70E740481C1C}">
                <a14:useLocalDpi xmlns="" xmlns:a14="http://schemas.microsoft.com/office/drawing/2010/main" val="0"/>
              </a:ext>
            </a:extLst>
          </a:blip>
          <a:srcRect l="11076" t="23167" r="8732" b="7261"/>
          <a:stretch/>
        </p:blipFill>
        <p:spPr>
          <a:xfrm>
            <a:off x="2053881" y="2215661"/>
            <a:ext cx="9777047" cy="4445390"/>
          </a:xfrm>
          <a:prstGeom prst="rect">
            <a:avLst/>
          </a:prstGeom>
        </p:spPr>
      </p:pic>
    </p:spTree>
    <p:extLst>
      <p:ext uri="{BB962C8B-B14F-4D97-AF65-F5344CB8AC3E}">
        <p14:creationId xmlns="" xmlns:p14="http://schemas.microsoft.com/office/powerpoint/2010/main" val="1801897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A233EA-37CC-4EBC-A8F7-04F2B906E735}"/>
              </a:ext>
            </a:extLst>
          </p:cNvPr>
          <p:cNvSpPr>
            <a:spLocks noGrp="1"/>
          </p:cNvSpPr>
          <p:nvPr>
            <p:ph type="title"/>
          </p:nvPr>
        </p:nvSpPr>
        <p:spPr>
          <a:xfrm>
            <a:off x="1484311" y="685800"/>
            <a:ext cx="10018713" cy="5053818"/>
          </a:xfrm>
        </p:spPr>
        <p:txBody>
          <a:bodyPr/>
          <a:lstStyle/>
          <a:p>
            <a:r>
              <a:rPr lang="en-IN" b="1" u="sng" dirty="0"/>
              <a:t>Model Building, Development and Evaluation</a:t>
            </a:r>
          </a:p>
        </p:txBody>
      </p:sp>
    </p:spTree>
    <p:extLst>
      <p:ext uri="{BB962C8B-B14F-4D97-AF65-F5344CB8AC3E}">
        <p14:creationId xmlns="" xmlns:p14="http://schemas.microsoft.com/office/powerpoint/2010/main" val="40135011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158E1EB-8EFF-4B8F-88DB-CE8740DF4931}"/>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10384" t="27682" r="8847" b="10339"/>
          <a:stretch/>
        </p:blipFill>
        <p:spPr>
          <a:xfrm>
            <a:off x="2110154" y="140676"/>
            <a:ext cx="9847385" cy="5711484"/>
          </a:xfrm>
          <a:prstGeom prst="rect">
            <a:avLst/>
          </a:prstGeom>
        </p:spPr>
      </p:pic>
    </p:spTree>
    <p:extLst>
      <p:ext uri="{BB962C8B-B14F-4D97-AF65-F5344CB8AC3E}">
        <p14:creationId xmlns="" xmlns:p14="http://schemas.microsoft.com/office/powerpoint/2010/main" val="1386032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able">
            <a:extLst>
              <a:ext uri="{FF2B5EF4-FFF2-40B4-BE49-F238E27FC236}">
                <a16:creationId xmlns="" xmlns:a16="http://schemas.microsoft.com/office/drawing/2014/main" id="{8E56B60A-A364-4FF3-974A-073A93C0D2F0}"/>
              </a:ext>
            </a:extLst>
          </p:cNvPr>
          <p:cNvPicPr>
            <a:picLocks noChangeAspect="1"/>
          </p:cNvPicPr>
          <p:nvPr/>
        </p:nvPicPr>
        <p:blipFill>
          <a:blip r:embed="rId2" cstate="print"/>
          <a:stretch>
            <a:fillRect/>
          </a:stretch>
        </p:blipFill>
        <p:spPr>
          <a:xfrm>
            <a:off x="1975487" y="365761"/>
            <a:ext cx="8634921" cy="5880294"/>
          </a:xfrm>
          <a:prstGeom prst="rect">
            <a:avLst/>
          </a:prstGeom>
        </p:spPr>
      </p:pic>
    </p:spTree>
    <p:extLst>
      <p:ext uri="{BB962C8B-B14F-4D97-AF65-F5344CB8AC3E}">
        <p14:creationId xmlns="" xmlns:p14="http://schemas.microsoft.com/office/powerpoint/2010/main" val="16571125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2ACFB7B-9131-4116-AC6E-6A51BF555175}"/>
              </a:ext>
            </a:extLst>
          </p:cNvPr>
          <p:cNvSpPr>
            <a:spLocks noGrp="1"/>
          </p:cNvSpPr>
          <p:nvPr>
            <p:ph type="title"/>
          </p:nvPr>
        </p:nvSpPr>
        <p:spPr>
          <a:xfrm>
            <a:off x="1484311" y="168813"/>
            <a:ext cx="10018713" cy="246184"/>
          </a:xfrm>
        </p:spPr>
        <p:txBody>
          <a:bodyPr>
            <a:normAutofit fontScale="90000"/>
          </a:bodyPr>
          <a:lstStyle/>
          <a:p>
            <a:endParaRPr lang="en-IN" dirty="0"/>
          </a:p>
        </p:txBody>
      </p:sp>
      <p:sp>
        <p:nvSpPr>
          <p:cNvPr id="3" name="Content Placeholder 2">
            <a:extLst>
              <a:ext uri="{FF2B5EF4-FFF2-40B4-BE49-F238E27FC236}">
                <a16:creationId xmlns="" xmlns:a16="http://schemas.microsoft.com/office/drawing/2014/main" id="{61C3E899-CE18-40BE-BBC2-535CC93DE3A8}"/>
              </a:ext>
            </a:extLst>
          </p:cNvPr>
          <p:cNvSpPr>
            <a:spLocks noGrp="1"/>
          </p:cNvSpPr>
          <p:nvPr>
            <p:ph sz="quarter" idx="1"/>
          </p:nvPr>
        </p:nvSpPr>
        <p:spPr>
          <a:xfrm>
            <a:off x="1484310" y="576775"/>
            <a:ext cx="10018713" cy="5866228"/>
          </a:xfrm>
        </p:spPr>
        <p:txBody>
          <a:bodyPr>
            <a:noAutofit/>
          </a:bodyPr>
          <a:lstStyle/>
          <a:p>
            <a:pPr indent="457200">
              <a:lnSpc>
                <a:spcPct val="107000"/>
              </a:lnSpc>
              <a:spcAft>
                <a:spcPts val="80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In this analysis, we have used three algorithms and three ensemble techniques to boost the predictive scores for better results. With the help of this approach, we will be able to successfully micro credit loan repayment predictions.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107000"/>
              </a:lnSpc>
              <a:spcAft>
                <a:spcPts val="800"/>
              </a:spcAft>
            </a:pPr>
            <a:r>
              <a:rPr lang="en-IN" sz="2000" u="sng" dirty="0">
                <a:effectLst/>
                <a:latin typeface="Times New Roman" panose="02020603050405020304" pitchFamily="18" charset="0"/>
                <a:ea typeface="Calibri" panose="020F0502020204030204" pitchFamily="34" charset="0"/>
                <a:cs typeface="Times New Roman" panose="02020603050405020304" pitchFamily="18" charset="0"/>
              </a:rPr>
              <a:t>ALGORITHM USED:</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Times New Roman" panose="02020603050405020304" pitchFamily="18" charset="0"/>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Logistic Regression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Times New Roman" panose="02020603050405020304" pitchFamily="18" charset="0"/>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Decision Tree Classifier</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Times New Roman" panose="02020603050405020304" pitchFamily="18" charset="0"/>
              <a:buChar char="-"/>
            </a:pP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GaussianNB</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2000" u="sng" dirty="0">
                <a:effectLst/>
                <a:latin typeface="Times New Roman" panose="02020603050405020304" pitchFamily="18" charset="0"/>
                <a:ea typeface="Calibri" panose="020F0502020204030204" pitchFamily="34" charset="0"/>
                <a:cs typeface="Times New Roman" panose="02020603050405020304" pitchFamily="18" charset="0"/>
              </a:rPr>
              <a:t>ENSEMBLE TECHNIQUE USED:</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Times New Roman" panose="02020603050405020304" pitchFamily="18" charset="0"/>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Gradient Boosting Classifier</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Times New Roman" panose="02020603050405020304" pitchFamily="18" charset="0"/>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AdaBoost Classifier</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Times New Roman" panose="02020603050405020304" pitchFamily="18" charset="0"/>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Extra Trees Classifier</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r>
              <a:rPr lang="en-IN" sz="2000" dirty="0">
                <a:effectLst/>
                <a:latin typeface="Times New Roman" panose="02020603050405020304" pitchFamily="18" charset="0"/>
                <a:ea typeface="Calibri" panose="020F0502020204030204" pitchFamily="34" charset="0"/>
              </a:rPr>
              <a:t> We ran these algorithms in order to find best fitting model and best accuracy and other different parameters. </a:t>
            </a:r>
            <a:endParaRPr lang="en-IN" sz="2000" dirty="0"/>
          </a:p>
        </p:txBody>
      </p:sp>
    </p:spTree>
    <p:extLst>
      <p:ext uri="{BB962C8B-B14F-4D97-AF65-F5344CB8AC3E}">
        <p14:creationId xmlns="" xmlns:p14="http://schemas.microsoft.com/office/powerpoint/2010/main" val="21533137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35F5F697-F551-4AC8-90CC-222084B75BA6}"/>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10500" t="26245" r="8615" b="24911"/>
          <a:stretch/>
        </p:blipFill>
        <p:spPr>
          <a:xfrm>
            <a:off x="1899138" y="225084"/>
            <a:ext cx="9861452" cy="4360984"/>
          </a:xfrm>
          <a:prstGeom prst="rect">
            <a:avLst/>
          </a:prstGeom>
        </p:spPr>
      </p:pic>
    </p:spTree>
    <p:extLst>
      <p:ext uri="{BB962C8B-B14F-4D97-AF65-F5344CB8AC3E}">
        <p14:creationId xmlns="" xmlns:p14="http://schemas.microsoft.com/office/powerpoint/2010/main" val="27558125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275164-8A63-4682-BDEB-27B4162E16C2}"/>
              </a:ext>
            </a:extLst>
          </p:cNvPr>
          <p:cNvSpPr>
            <a:spLocks noGrp="1"/>
          </p:cNvSpPr>
          <p:nvPr>
            <p:ph type="title"/>
          </p:nvPr>
        </p:nvSpPr>
        <p:spPr>
          <a:xfrm>
            <a:off x="1484312" y="182881"/>
            <a:ext cx="3594126" cy="900332"/>
          </a:xfrm>
        </p:spPr>
        <p:txBody>
          <a:bodyPr>
            <a:normAutofit/>
          </a:bodyPr>
          <a:lstStyle/>
          <a:p>
            <a:r>
              <a:rPr lang="en-IN" sz="2000" b="1" u="sng" dirty="0">
                <a:latin typeface="Times New Roman" panose="02020603050405020304" pitchFamily="18" charset="0"/>
                <a:cs typeface="Times New Roman" panose="02020603050405020304" pitchFamily="18" charset="0"/>
              </a:rPr>
              <a:t>Scores for Logistic Regression</a:t>
            </a:r>
          </a:p>
        </p:txBody>
      </p:sp>
      <p:pic>
        <p:nvPicPr>
          <p:cNvPr id="4" name="Picture 3">
            <a:extLst>
              <a:ext uri="{FF2B5EF4-FFF2-40B4-BE49-F238E27FC236}">
                <a16:creationId xmlns="" xmlns:a16="http://schemas.microsoft.com/office/drawing/2014/main" id="{A854C799-7238-48B3-A3A2-8C1DE2190A8B}"/>
              </a:ext>
            </a:extLst>
          </p:cNvPr>
          <p:cNvPicPr>
            <a:picLocks noChangeAspect="1"/>
          </p:cNvPicPr>
          <p:nvPr/>
        </p:nvPicPr>
        <p:blipFill>
          <a:blip r:embed="rId2" cstate="print"/>
          <a:stretch>
            <a:fillRect/>
          </a:stretch>
        </p:blipFill>
        <p:spPr>
          <a:xfrm>
            <a:off x="2305527" y="1083213"/>
            <a:ext cx="9297206" cy="4865030"/>
          </a:xfrm>
          <a:prstGeom prst="rect">
            <a:avLst/>
          </a:prstGeom>
        </p:spPr>
      </p:pic>
    </p:spTree>
    <p:extLst>
      <p:ext uri="{BB962C8B-B14F-4D97-AF65-F5344CB8AC3E}">
        <p14:creationId xmlns="" xmlns:p14="http://schemas.microsoft.com/office/powerpoint/2010/main" val="20340777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B1D729-0ED0-4827-86C8-7072FEB4AD43}"/>
              </a:ext>
            </a:extLst>
          </p:cNvPr>
          <p:cNvSpPr>
            <a:spLocks noGrp="1"/>
          </p:cNvSpPr>
          <p:nvPr>
            <p:ph type="title"/>
          </p:nvPr>
        </p:nvSpPr>
        <p:spPr>
          <a:xfrm>
            <a:off x="1484312" y="182881"/>
            <a:ext cx="3945818" cy="914400"/>
          </a:xfrm>
        </p:spPr>
        <p:txBody>
          <a:bodyPr>
            <a:normAutofit/>
          </a:bodyPr>
          <a:lstStyle/>
          <a:p>
            <a:r>
              <a:rPr lang="en-IN" sz="2000" b="1" u="sng" dirty="0">
                <a:latin typeface="Times New Roman" panose="02020603050405020304" pitchFamily="18" charset="0"/>
                <a:cs typeface="Times New Roman" panose="02020603050405020304" pitchFamily="18" charset="0"/>
              </a:rPr>
              <a:t>Scores for </a:t>
            </a:r>
            <a:r>
              <a:rPr lang="en-IN" sz="2000" b="1" u="sng" dirty="0" err="1">
                <a:latin typeface="Times New Roman" panose="02020603050405020304" pitchFamily="18" charset="0"/>
                <a:cs typeface="Times New Roman" panose="02020603050405020304" pitchFamily="18" charset="0"/>
              </a:rPr>
              <a:t>DecisionTree</a:t>
            </a:r>
            <a:r>
              <a:rPr lang="en-IN" sz="2000" b="1" u="sng" dirty="0">
                <a:latin typeface="Times New Roman" panose="02020603050405020304" pitchFamily="18" charset="0"/>
                <a:cs typeface="Times New Roman" panose="02020603050405020304" pitchFamily="18" charset="0"/>
              </a:rPr>
              <a:t> Classifier</a:t>
            </a:r>
            <a:endParaRPr lang="en-IN" sz="2000" dirty="0"/>
          </a:p>
        </p:txBody>
      </p:sp>
      <p:pic>
        <p:nvPicPr>
          <p:cNvPr id="3" name="Picture 2">
            <a:extLst>
              <a:ext uri="{FF2B5EF4-FFF2-40B4-BE49-F238E27FC236}">
                <a16:creationId xmlns="" xmlns:a16="http://schemas.microsoft.com/office/drawing/2014/main" id="{E3E45167-F48A-4594-A62E-E7758DBE8E16}"/>
              </a:ext>
            </a:extLst>
          </p:cNvPr>
          <p:cNvPicPr>
            <a:picLocks noChangeAspect="1"/>
          </p:cNvPicPr>
          <p:nvPr/>
        </p:nvPicPr>
        <p:blipFill>
          <a:blip r:embed="rId2" cstate="print"/>
          <a:stretch>
            <a:fillRect/>
          </a:stretch>
        </p:blipFill>
        <p:spPr>
          <a:xfrm>
            <a:off x="2232140" y="1097281"/>
            <a:ext cx="9303302" cy="4712616"/>
          </a:xfrm>
          <a:prstGeom prst="rect">
            <a:avLst/>
          </a:prstGeom>
        </p:spPr>
      </p:pic>
    </p:spTree>
    <p:extLst>
      <p:ext uri="{BB962C8B-B14F-4D97-AF65-F5344CB8AC3E}">
        <p14:creationId xmlns="" xmlns:p14="http://schemas.microsoft.com/office/powerpoint/2010/main" val="22228111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10957A4-7E84-46D4-98AF-6EBDC103979C}"/>
              </a:ext>
            </a:extLst>
          </p:cNvPr>
          <p:cNvSpPr>
            <a:spLocks noGrp="1"/>
          </p:cNvSpPr>
          <p:nvPr>
            <p:ph type="title"/>
          </p:nvPr>
        </p:nvSpPr>
        <p:spPr>
          <a:xfrm>
            <a:off x="1484311" y="211016"/>
            <a:ext cx="4227172" cy="942535"/>
          </a:xfrm>
        </p:spPr>
        <p:txBody>
          <a:bodyPr>
            <a:normAutofit/>
          </a:bodyPr>
          <a:lstStyle/>
          <a:p>
            <a:r>
              <a:rPr lang="en-IN" sz="2000" b="1" u="sng" dirty="0">
                <a:latin typeface="Times New Roman" panose="02020603050405020304" pitchFamily="18" charset="0"/>
                <a:cs typeface="Times New Roman" panose="02020603050405020304" pitchFamily="18" charset="0"/>
              </a:rPr>
              <a:t>Scores for </a:t>
            </a:r>
            <a:r>
              <a:rPr lang="en-IN" sz="2000" b="1" u="sng" dirty="0" err="1">
                <a:latin typeface="Times New Roman" panose="02020603050405020304" pitchFamily="18" charset="0"/>
                <a:cs typeface="Times New Roman" panose="02020603050405020304" pitchFamily="18" charset="0"/>
              </a:rPr>
              <a:t>DecisionTree</a:t>
            </a:r>
            <a:r>
              <a:rPr lang="en-IN" sz="2000" b="1" u="sng" dirty="0">
                <a:latin typeface="Times New Roman" panose="02020603050405020304" pitchFamily="18" charset="0"/>
                <a:cs typeface="Times New Roman" panose="02020603050405020304" pitchFamily="18" charset="0"/>
              </a:rPr>
              <a:t> Classifier</a:t>
            </a:r>
            <a:endParaRPr lang="en-IN" sz="2000" dirty="0"/>
          </a:p>
        </p:txBody>
      </p:sp>
      <p:pic>
        <p:nvPicPr>
          <p:cNvPr id="4" name="Picture 3">
            <a:extLst>
              <a:ext uri="{FF2B5EF4-FFF2-40B4-BE49-F238E27FC236}">
                <a16:creationId xmlns="" xmlns:a16="http://schemas.microsoft.com/office/drawing/2014/main" id="{BAFD175C-9D64-4386-AF9D-15A8C20CC926}"/>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15923" t="32196" r="8731" b="15881"/>
          <a:stretch/>
        </p:blipFill>
        <p:spPr>
          <a:xfrm>
            <a:off x="1786597" y="1153551"/>
            <a:ext cx="9495692" cy="4572000"/>
          </a:xfrm>
          <a:prstGeom prst="rect">
            <a:avLst/>
          </a:prstGeom>
        </p:spPr>
      </p:pic>
    </p:spTree>
    <p:extLst>
      <p:ext uri="{BB962C8B-B14F-4D97-AF65-F5344CB8AC3E}">
        <p14:creationId xmlns="" xmlns:p14="http://schemas.microsoft.com/office/powerpoint/2010/main" val="9052959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FFE67D22-EB4B-4AF1-9DA3-79E715664CEF}"/>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10500" t="26654" r="8731" b="22654"/>
          <a:stretch/>
        </p:blipFill>
        <p:spPr>
          <a:xfrm>
            <a:off x="1969477" y="647113"/>
            <a:ext cx="9847385" cy="4783015"/>
          </a:xfrm>
          <a:prstGeom prst="rect">
            <a:avLst/>
          </a:prstGeom>
        </p:spPr>
      </p:pic>
    </p:spTree>
    <p:extLst>
      <p:ext uri="{BB962C8B-B14F-4D97-AF65-F5344CB8AC3E}">
        <p14:creationId xmlns="" xmlns:p14="http://schemas.microsoft.com/office/powerpoint/2010/main" val="11401402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5B927D9-DBA4-4671-905B-69D527178C38}"/>
              </a:ext>
            </a:extLst>
          </p:cNvPr>
          <p:cNvSpPr>
            <a:spLocks noGrp="1"/>
          </p:cNvSpPr>
          <p:nvPr>
            <p:ph type="title"/>
          </p:nvPr>
        </p:nvSpPr>
        <p:spPr>
          <a:xfrm>
            <a:off x="1484312" y="112542"/>
            <a:ext cx="7969178" cy="745587"/>
          </a:xfrm>
        </p:spPr>
        <p:txBody>
          <a:bodyPr>
            <a:normAutofit/>
          </a:bodyPr>
          <a:lstStyle/>
          <a:p>
            <a:r>
              <a:rPr lang="en-IN" sz="2000" b="1" u="sng" dirty="0">
                <a:latin typeface="Times New Roman" panose="02020603050405020304" pitchFamily="18" charset="0"/>
                <a:cs typeface="Times New Roman" panose="02020603050405020304" pitchFamily="18" charset="0"/>
              </a:rPr>
              <a:t>Scores for </a:t>
            </a:r>
            <a:r>
              <a:rPr lang="en-IN" sz="2000" b="1" u="sng" dirty="0" err="1">
                <a:latin typeface="Times New Roman" panose="02020603050405020304" pitchFamily="18" charset="0"/>
                <a:cs typeface="Times New Roman" panose="02020603050405020304" pitchFamily="18" charset="0"/>
              </a:rPr>
              <a:t>GradientBoosting</a:t>
            </a:r>
            <a:r>
              <a:rPr lang="en-IN" sz="2000" b="1" u="sng" dirty="0">
                <a:latin typeface="Times New Roman" panose="02020603050405020304" pitchFamily="18" charset="0"/>
                <a:cs typeface="Times New Roman" panose="02020603050405020304" pitchFamily="18" charset="0"/>
              </a:rPr>
              <a:t>, AdaBoost and </a:t>
            </a:r>
            <a:r>
              <a:rPr lang="en-IN" sz="2000" b="1" u="sng" dirty="0" err="1">
                <a:latin typeface="Times New Roman" panose="02020603050405020304" pitchFamily="18" charset="0"/>
                <a:cs typeface="Times New Roman" panose="02020603050405020304" pitchFamily="18" charset="0"/>
              </a:rPr>
              <a:t>ExtraTrees</a:t>
            </a:r>
            <a:r>
              <a:rPr lang="en-IN" sz="2000" b="1" u="sng" dirty="0">
                <a:latin typeface="Times New Roman" panose="02020603050405020304" pitchFamily="18" charset="0"/>
                <a:cs typeface="Times New Roman" panose="02020603050405020304" pitchFamily="18" charset="0"/>
              </a:rPr>
              <a:t> Classifier</a:t>
            </a:r>
            <a:endParaRPr lang="en-IN" sz="2000" dirty="0"/>
          </a:p>
        </p:txBody>
      </p:sp>
      <p:pic>
        <p:nvPicPr>
          <p:cNvPr id="4" name="Picture 3">
            <a:extLst>
              <a:ext uri="{FF2B5EF4-FFF2-40B4-BE49-F238E27FC236}">
                <a16:creationId xmlns="" xmlns:a16="http://schemas.microsoft.com/office/drawing/2014/main" id="{586AA2FE-A2AF-458B-B3C6-AFEC75E50D0C}"/>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15692" t="50000" r="8847" b="12392"/>
          <a:stretch/>
        </p:blipFill>
        <p:spPr>
          <a:xfrm>
            <a:off x="1899138" y="1065628"/>
            <a:ext cx="9200271" cy="3703320"/>
          </a:xfrm>
          <a:prstGeom prst="rect">
            <a:avLst/>
          </a:prstGeom>
        </p:spPr>
      </p:pic>
    </p:spTree>
    <p:extLst>
      <p:ext uri="{BB962C8B-B14F-4D97-AF65-F5344CB8AC3E}">
        <p14:creationId xmlns="" xmlns:p14="http://schemas.microsoft.com/office/powerpoint/2010/main" val="35646081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EF559D8-88C5-41A0-9BF4-4BFEF0BE0545}"/>
              </a:ext>
            </a:extLst>
          </p:cNvPr>
          <p:cNvSpPr>
            <a:spLocks noGrp="1"/>
          </p:cNvSpPr>
          <p:nvPr>
            <p:ph type="title"/>
          </p:nvPr>
        </p:nvSpPr>
        <p:spPr>
          <a:xfrm>
            <a:off x="1484311" y="140678"/>
            <a:ext cx="6956303" cy="717451"/>
          </a:xfrm>
        </p:spPr>
        <p:txBody>
          <a:bodyPr>
            <a:normAutofit/>
          </a:bodyPr>
          <a:lstStyle/>
          <a:p>
            <a:r>
              <a:rPr lang="en-IN" sz="2000" b="1" u="sng" dirty="0">
                <a:latin typeface="Times New Roman" panose="02020603050405020304" pitchFamily="18" charset="0"/>
                <a:cs typeface="Times New Roman" panose="02020603050405020304" pitchFamily="18" charset="0"/>
              </a:rPr>
              <a:t>Choosing And Fitting Best Model (Extra Trees </a:t>
            </a:r>
            <a:r>
              <a:rPr lang="en-IN" sz="2000" b="1" u="sng" dirty="0" err="1">
                <a:latin typeface="Times New Roman" panose="02020603050405020304" pitchFamily="18" charset="0"/>
                <a:cs typeface="Times New Roman" panose="02020603050405020304" pitchFamily="18" charset="0"/>
              </a:rPr>
              <a:t>Classifer</a:t>
            </a:r>
            <a:r>
              <a:rPr lang="en-IN" sz="2000" b="1" u="sng" dirty="0">
                <a:latin typeface="Times New Roman" panose="02020603050405020304" pitchFamily="18" charset="0"/>
                <a:cs typeface="Times New Roman" panose="02020603050405020304" pitchFamily="18" charset="0"/>
              </a:rPr>
              <a:t>)</a:t>
            </a:r>
            <a:endParaRPr lang="en-IN" sz="2000" dirty="0"/>
          </a:p>
        </p:txBody>
      </p:sp>
      <p:pic>
        <p:nvPicPr>
          <p:cNvPr id="4" name="Picture 3">
            <a:extLst>
              <a:ext uri="{FF2B5EF4-FFF2-40B4-BE49-F238E27FC236}">
                <a16:creationId xmlns="" xmlns:a16="http://schemas.microsoft.com/office/drawing/2014/main" id="{BB3EF5A2-3507-4C72-9106-B9E0191598C0}"/>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9000" t="41843" r="9423" b="9928"/>
          <a:stretch/>
        </p:blipFill>
        <p:spPr>
          <a:xfrm>
            <a:off x="1702191" y="984738"/>
            <a:ext cx="9945858" cy="4234375"/>
          </a:xfrm>
          <a:prstGeom prst="rect">
            <a:avLst/>
          </a:prstGeom>
        </p:spPr>
      </p:pic>
    </p:spTree>
    <p:extLst>
      <p:ext uri="{BB962C8B-B14F-4D97-AF65-F5344CB8AC3E}">
        <p14:creationId xmlns="" xmlns:p14="http://schemas.microsoft.com/office/powerpoint/2010/main" val="6389089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B15C300-26DB-4499-9537-96B66831EEB6}"/>
              </a:ext>
            </a:extLst>
          </p:cNvPr>
          <p:cNvSpPr>
            <a:spLocks noGrp="1"/>
          </p:cNvSpPr>
          <p:nvPr>
            <p:ph type="title"/>
          </p:nvPr>
        </p:nvSpPr>
        <p:spPr>
          <a:xfrm>
            <a:off x="1484311" y="685800"/>
            <a:ext cx="10018713" cy="5363308"/>
          </a:xfrm>
        </p:spPr>
        <p:txBody>
          <a:bodyPr/>
          <a:lstStyle/>
          <a:p>
            <a:r>
              <a:rPr lang="en-IN" b="1" u="sng" dirty="0"/>
              <a:t>Summary Of Result of Best-fitted Model</a:t>
            </a:r>
          </a:p>
        </p:txBody>
      </p:sp>
    </p:spTree>
    <p:extLst>
      <p:ext uri="{BB962C8B-B14F-4D97-AF65-F5344CB8AC3E}">
        <p14:creationId xmlns="" xmlns:p14="http://schemas.microsoft.com/office/powerpoint/2010/main" val="11071191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55EA806B-F67D-4D2A-90CE-FE595627FEBB}"/>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10384" t="28708" r="8731" b="7671"/>
          <a:stretch/>
        </p:blipFill>
        <p:spPr>
          <a:xfrm>
            <a:off x="1927273" y="239151"/>
            <a:ext cx="9861453" cy="5739618"/>
          </a:xfrm>
          <a:prstGeom prst="rect">
            <a:avLst/>
          </a:prstGeom>
        </p:spPr>
      </p:pic>
    </p:spTree>
    <p:extLst>
      <p:ext uri="{BB962C8B-B14F-4D97-AF65-F5344CB8AC3E}">
        <p14:creationId xmlns="" xmlns:p14="http://schemas.microsoft.com/office/powerpoint/2010/main" val="2519572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able">
            <a:extLst>
              <a:ext uri="{FF2B5EF4-FFF2-40B4-BE49-F238E27FC236}">
                <a16:creationId xmlns="" xmlns:a16="http://schemas.microsoft.com/office/drawing/2014/main" id="{38FEAE6D-3119-40D4-97FA-67A3A6118B44}"/>
              </a:ext>
            </a:extLst>
          </p:cNvPr>
          <p:cNvPicPr>
            <a:picLocks noChangeAspect="1"/>
          </p:cNvPicPr>
          <p:nvPr/>
        </p:nvPicPr>
        <p:blipFill>
          <a:blip r:embed="rId2" cstate="print"/>
          <a:stretch>
            <a:fillRect/>
          </a:stretch>
        </p:blipFill>
        <p:spPr>
          <a:xfrm>
            <a:off x="1900877" y="295422"/>
            <a:ext cx="9543796" cy="6150553"/>
          </a:xfrm>
          <a:prstGeom prst="rect">
            <a:avLst/>
          </a:prstGeom>
        </p:spPr>
      </p:pic>
    </p:spTree>
    <p:extLst>
      <p:ext uri="{BB962C8B-B14F-4D97-AF65-F5344CB8AC3E}">
        <p14:creationId xmlns="" xmlns:p14="http://schemas.microsoft.com/office/powerpoint/2010/main" val="558152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91A5677-6AB3-4E91-9DA3-78071BE9013A}"/>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7501" t="47383" r="9423" b="8903"/>
          <a:stretch/>
        </p:blipFill>
        <p:spPr>
          <a:xfrm>
            <a:off x="1730326" y="432581"/>
            <a:ext cx="10128738" cy="4364501"/>
          </a:xfrm>
          <a:prstGeom prst="rect">
            <a:avLst/>
          </a:prstGeom>
        </p:spPr>
      </p:pic>
    </p:spTree>
    <p:extLst>
      <p:ext uri="{BB962C8B-B14F-4D97-AF65-F5344CB8AC3E}">
        <p14:creationId xmlns="" xmlns:p14="http://schemas.microsoft.com/office/powerpoint/2010/main" val="14562835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BB2B9DB0-A701-481B-8D3F-D41CC3E3C17C}"/>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13616" t="50000" r="51769" b="8493"/>
          <a:stretch/>
        </p:blipFill>
        <p:spPr>
          <a:xfrm>
            <a:off x="2968284" y="713936"/>
            <a:ext cx="7272996" cy="4589584"/>
          </a:xfrm>
          <a:prstGeom prst="rect">
            <a:avLst/>
          </a:prstGeom>
        </p:spPr>
      </p:pic>
    </p:spTree>
    <p:extLst>
      <p:ext uri="{BB962C8B-B14F-4D97-AF65-F5344CB8AC3E}">
        <p14:creationId xmlns="" xmlns:p14="http://schemas.microsoft.com/office/powerpoint/2010/main" val="3731629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FE9C4F1-160F-4684-9948-3624ED6CAD51}"/>
              </a:ext>
            </a:extLst>
          </p:cNvPr>
          <p:cNvSpPr>
            <a:spLocks noGrp="1"/>
          </p:cNvSpPr>
          <p:nvPr>
            <p:ph type="title"/>
          </p:nvPr>
        </p:nvSpPr>
        <p:spPr>
          <a:xfrm>
            <a:off x="1484312" y="182881"/>
            <a:ext cx="2764131" cy="844062"/>
          </a:xfrm>
        </p:spPr>
        <p:txBody>
          <a:bodyPr>
            <a:normAutofit/>
          </a:bodyPr>
          <a:lstStyle/>
          <a:p>
            <a:r>
              <a:rPr lang="en-IN" sz="2000" b="1" u="sng" dirty="0">
                <a:latin typeface="Times New Roman" panose="02020603050405020304" pitchFamily="18" charset="0"/>
                <a:cs typeface="Times New Roman" panose="02020603050405020304" pitchFamily="18" charset="0"/>
              </a:rPr>
              <a:t>Saving The Model</a:t>
            </a:r>
          </a:p>
        </p:txBody>
      </p:sp>
      <p:pic>
        <p:nvPicPr>
          <p:cNvPr id="4" name="Picture 3">
            <a:extLst>
              <a:ext uri="{FF2B5EF4-FFF2-40B4-BE49-F238E27FC236}">
                <a16:creationId xmlns="" xmlns:a16="http://schemas.microsoft.com/office/drawing/2014/main" id="{14244489-9806-45E8-AFB6-B8C759B02F98}"/>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10615" t="66698" r="8846" b="20988"/>
          <a:stretch/>
        </p:blipFill>
        <p:spPr>
          <a:xfrm>
            <a:off x="1716258" y="1225562"/>
            <a:ext cx="9819250" cy="1813059"/>
          </a:xfrm>
          <a:prstGeom prst="rect">
            <a:avLst/>
          </a:prstGeom>
        </p:spPr>
      </p:pic>
    </p:spTree>
    <p:extLst>
      <p:ext uri="{BB962C8B-B14F-4D97-AF65-F5344CB8AC3E}">
        <p14:creationId xmlns="" xmlns:p14="http://schemas.microsoft.com/office/powerpoint/2010/main" val="10371646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able">
            <a:extLst>
              <a:ext uri="{FF2B5EF4-FFF2-40B4-BE49-F238E27FC236}">
                <a16:creationId xmlns="" xmlns:a16="http://schemas.microsoft.com/office/drawing/2014/main" id="{A7271C4A-7FF3-44A6-8C8B-E3BE123F51F8}"/>
              </a:ext>
            </a:extLst>
          </p:cNvPr>
          <p:cNvPicPr>
            <a:picLocks noChangeAspect="1"/>
          </p:cNvPicPr>
          <p:nvPr/>
        </p:nvPicPr>
        <p:blipFill>
          <a:blip r:embed="rId2" cstate="print"/>
          <a:stretch>
            <a:fillRect/>
          </a:stretch>
        </p:blipFill>
        <p:spPr>
          <a:xfrm>
            <a:off x="2195987" y="295422"/>
            <a:ext cx="8869172" cy="6102904"/>
          </a:xfrm>
          <a:prstGeom prst="rect">
            <a:avLst/>
          </a:prstGeom>
        </p:spPr>
      </p:pic>
    </p:spTree>
    <p:extLst>
      <p:ext uri="{BB962C8B-B14F-4D97-AF65-F5344CB8AC3E}">
        <p14:creationId xmlns="" xmlns:p14="http://schemas.microsoft.com/office/powerpoint/2010/main" val="29926001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B14123-3C0A-4248-B604-42AC84B585B1}"/>
              </a:ext>
            </a:extLst>
          </p:cNvPr>
          <p:cNvSpPr>
            <a:spLocks noGrp="1"/>
          </p:cNvSpPr>
          <p:nvPr>
            <p:ph type="title"/>
          </p:nvPr>
        </p:nvSpPr>
        <p:spPr>
          <a:xfrm>
            <a:off x="1484311" y="154746"/>
            <a:ext cx="10018713" cy="703383"/>
          </a:xfrm>
        </p:spPr>
        <p:txBody>
          <a:bodyPr>
            <a:normAutofit fontScale="90000"/>
          </a:bodyPr>
          <a:lstStyle/>
          <a:p>
            <a:r>
              <a:rPr lang="en-IN" b="1" u="sng" dirty="0"/>
              <a:t>Data Pre-Processing &amp; Cleansing</a:t>
            </a:r>
          </a:p>
        </p:txBody>
      </p:sp>
      <p:sp>
        <p:nvSpPr>
          <p:cNvPr id="3" name="Content Placeholder 2">
            <a:extLst>
              <a:ext uri="{FF2B5EF4-FFF2-40B4-BE49-F238E27FC236}">
                <a16:creationId xmlns="" xmlns:a16="http://schemas.microsoft.com/office/drawing/2014/main" id="{D630626F-C2EA-4D74-BB1F-B734F5315E80}"/>
              </a:ext>
            </a:extLst>
          </p:cNvPr>
          <p:cNvSpPr>
            <a:spLocks noGrp="1"/>
          </p:cNvSpPr>
          <p:nvPr>
            <p:ph sz="quarter" idx="1"/>
          </p:nvPr>
        </p:nvSpPr>
        <p:spPr>
          <a:xfrm>
            <a:off x="1484310" y="1041009"/>
            <a:ext cx="10018713" cy="5486400"/>
          </a:xfrm>
        </p:spPr>
        <p:txBody>
          <a:bodyPr/>
          <a:lstStyle/>
          <a:p>
            <a:pPr lvl="0">
              <a:lnSpc>
                <a:spcPct val="107000"/>
              </a:lnSpc>
              <a:buFont typeface="Wingdings" panose="05000000000000000000" pitchFamily="2" charset="2"/>
              <a:buChar char="Ø"/>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For keeping the only the useful data we used feature engineering. We removed the data if unnecessary by qualifying them on certain conditions like their uniqueness, their correlation with target variable and the no of outliers present in that particular variable.</a:t>
            </a:r>
            <a:endParaRPr lang="en-IN" sz="2000" dirty="0">
              <a:latin typeface="Times New Roman" panose="02020603050405020304" pitchFamily="18" charset="0"/>
              <a:ea typeface="Calibri" panose="020F0502020204030204" pitchFamily="34" charset="0"/>
              <a:cs typeface="Times New Roman" panose="02020603050405020304" pitchFamily="18" charset="0"/>
            </a:endParaRPr>
          </a:p>
          <a:p>
            <a:pPr lvl="0">
              <a:lnSpc>
                <a:spcPct val="107000"/>
              </a:lnSpc>
              <a:buFont typeface="Wingdings" panose="05000000000000000000" pitchFamily="2" charset="2"/>
              <a:buChar char="Ø"/>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We then tried the change the data into the form they belong to either by changing their type or by bifurcating the complex variables.</a:t>
            </a:r>
            <a:endParaRPr lang="en-IN" sz="2000" dirty="0">
              <a:latin typeface="Times New Roman" panose="02020603050405020304" pitchFamily="18" charset="0"/>
              <a:ea typeface="Calibri" panose="020F0502020204030204" pitchFamily="34" charset="0"/>
              <a:cs typeface="Times New Roman" panose="02020603050405020304" pitchFamily="18" charset="0"/>
            </a:endParaRPr>
          </a:p>
          <a:p>
            <a:pPr lvl="0">
              <a:lnSpc>
                <a:spcPct val="107000"/>
              </a:lnSpc>
              <a:buFont typeface="Wingdings" panose="05000000000000000000" pitchFamily="2" charset="2"/>
              <a:buChar char="Ø"/>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We also tried to treat the outliers and skewness present in the data. </a:t>
            </a:r>
            <a:endParaRPr lang="en-IN" sz="2000" dirty="0">
              <a:latin typeface="Times New Roman" panose="02020603050405020304" pitchFamily="18" charset="0"/>
              <a:ea typeface="Calibri" panose="020F0502020204030204" pitchFamily="34" charset="0"/>
              <a:cs typeface="Times New Roman" panose="02020603050405020304" pitchFamily="18" charset="0"/>
            </a:endParaRPr>
          </a:p>
          <a:p>
            <a:pPr lvl="0">
              <a:lnSpc>
                <a:spcPct val="107000"/>
              </a:lnSpc>
              <a:buFont typeface="Wingdings" panose="05000000000000000000" pitchFamily="2" charset="2"/>
              <a:buChar char="Ø"/>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We also scaled the data so that the data is standardized.</a:t>
            </a:r>
          </a:p>
          <a:p>
            <a:pPr lvl="0">
              <a:lnSpc>
                <a:spcPct val="107000"/>
              </a:lnSpc>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lvl="0">
              <a:lnSpc>
                <a:spcPct val="107000"/>
              </a:lnSpc>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lvl="0">
              <a:lnSpc>
                <a:spcPct val="107000"/>
              </a:lnSpc>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2578373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4E7CB41E-BFD5-4B5C-B453-C97612E607D4}"/>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10385" t="31375" r="9307" b="42560"/>
          <a:stretch/>
        </p:blipFill>
        <p:spPr>
          <a:xfrm>
            <a:off x="1758461" y="309490"/>
            <a:ext cx="9791114" cy="1786597"/>
          </a:xfrm>
          <a:prstGeom prst="rect">
            <a:avLst/>
          </a:prstGeom>
        </p:spPr>
      </p:pic>
      <p:pic>
        <p:nvPicPr>
          <p:cNvPr id="5" name="Picture 4">
            <a:extLst>
              <a:ext uri="{FF2B5EF4-FFF2-40B4-BE49-F238E27FC236}">
                <a16:creationId xmlns="" xmlns:a16="http://schemas.microsoft.com/office/drawing/2014/main" id="{D41469ED-676E-488C-A30C-7C3B0DA96194}"/>
              </a:ext>
            </a:extLst>
          </p:cNvPr>
          <p:cNvPicPr>
            <a:picLocks noChangeAspect="1"/>
          </p:cNvPicPr>
          <p:nvPr/>
        </p:nvPicPr>
        <p:blipFill rotWithShape="1">
          <a:blip r:embed="rId3" cstate="print">
            <a:extLst>
              <a:ext uri="{28A0092B-C50C-407E-A947-70E740481C1C}">
                <a14:useLocalDpi xmlns="" xmlns:a14="http://schemas.microsoft.com/office/drawing/2010/main" val="0"/>
              </a:ext>
            </a:extLst>
          </a:blip>
          <a:srcRect l="10962" t="30555" r="8731" b="18138"/>
          <a:stretch/>
        </p:blipFill>
        <p:spPr>
          <a:xfrm>
            <a:off x="1758461" y="2405578"/>
            <a:ext cx="9791115" cy="3516922"/>
          </a:xfrm>
          <a:prstGeom prst="rect">
            <a:avLst/>
          </a:prstGeom>
        </p:spPr>
      </p:pic>
    </p:spTree>
    <p:extLst>
      <p:ext uri="{BB962C8B-B14F-4D97-AF65-F5344CB8AC3E}">
        <p14:creationId xmlns="" xmlns:p14="http://schemas.microsoft.com/office/powerpoint/2010/main" val="1794531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36FDEB62-2DF2-4541-8EA0-E19D496F21B4}"/>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10962" t="30349" r="9077" b="50001"/>
          <a:stretch/>
        </p:blipFill>
        <p:spPr>
          <a:xfrm>
            <a:off x="1899139" y="309489"/>
            <a:ext cx="9748912" cy="1346982"/>
          </a:xfrm>
          <a:prstGeom prst="rect">
            <a:avLst/>
          </a:prstGeom>
        </p:spPr>
      </p:pic>
      <p:pic>
        <p:nvPicPr>
          <p:cNvPr id="5" name="Picture 4">
            <a:extLst>
              <a:ext uri="{FF2B5EF4-FFF2-40B4-BE49-F238E27FC236}">
                <a16:creationId xmlns="" xmlns:a16="http://schemas.microsoft.com/office/drawing/2014/main" id="{3B7E8ABC-8C16-43EC-80A7-F963044C4C2E}"/>
              </a:ext>
            </a:extLst>
          </p:cNvPr>
          <p:cNvPicPr>
            <a:picLocks noChangeAspect="1"/>
          </p:cNvPicPr>
          <p:nvPr/>
        </p:nvPicPr>
        <p:blipFill rotWithShape="1">
          <a:blip r:embed="rId3" cstate="print">
            <a:extLst>
              <a:ext uri="{28A0092B-C50C-407E-A947-70E740481C1C}">
                <a14:useLocalDpi xmlns="" xmlns:a14="http://schemas.microsoft.com/office/drawing/2010/main" val="0"/>
              </a:ext>
            </a:extLst>
          </a:blip>
          <a:srcRect l="10385" t="24141" r="8616" b="23474"/>
          <a:stretch/>
        </p:blipFill>
        <p:spPr>
          <a:xfrm>
            <a:off x="1835835" y="1881555"/>
            <a:ext cx="9875520" cy="3590778"/>
          </a:xfrm>
          <a:prstGeom prst="rect">
            <a:avLst/>
          </a:prstGeom>
        </p:spPr>
      </p:pic>
    </p:spTree>
    <p:extLst>
      <p:ext uri="{BB962C8B-B14F-4D97-AF65-F5344CB8AC3E}">
        <p14:creationId xmlns="" xmlns:p14="http://schemas.microsoft.com/office/powerpoint/2010/main" val="21090709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827</TotalTime>
  <Words>504</Words>
  <Application>Microsoft Office PowerPoint</Application>
  <PresentationFormat>Custom</PresentationFormat>
  <Paragraphs>40</Paragraphs>
  <Slides>52</Slides>
  <Notes>0</Notes>
  <HiddenSlides>0</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Equity</vt:lpstr>
      <vt:lpstr>Micro Credit Defaulter Analysis  </vt:lpstr>
      <vt:lpstr>Introduction</vt:lpstr>
      <vt:lpstr>Dataset and Features</vt:lpstr>
      <vt:lpstr>Slide 4</vt:lpstr>
      <vt:lpstr>Slide 5</vt:lpstr>
      <vt:lpstr>Slide 6</vt:lpstr>
      <vt:lpstr>Data Pre-Processing &amp; Cleansing</vt:lpstr>
      <vt:lpstr>Slide 8</vt:lpstr>
      <vt:lpstr>Slide 9</vt:lpstr>
      <vt:lpstr>Slide 10</vt:lpstr>
      <vt:lpstr>Slide 11</vt:lpstr>
      <vt:lpstr>Data Analysis &amp; Visualization</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Correlations</vt:lpstr>
      <vt:lpstr>Slide 29</vt:lpstr>
      <vt:lpstr>Slide 30</vt:lpstr>
      <vt:lpstr>Slide 31</vt:lpstr>
      <vt:lpstr>Plotting Outliers</vt:lpstr>
      <vt:lpstr>Slide 33</vt:lpstr>
      <vt:lpstr>Slide 34</vt:lpstr>
      <vt:lpstr>Model Pre-Proecessing</vt:lpstr>
      <vt:lpstr>Slide 36</vt:lpstr>
      <vt:lpstr>Slide 37</vt:lpstr>
      <vt:lpstr>Model Building, Development and Evaluation</vt:lpstr>
      <vt:lpstr>Slide 39</vt:lpstr>
      <vt:lpstr>Slide 40</vt:lpstr>
      <vt:lpstr>Slide 41</vt:lpstr>
      <vt:lpstr>Scores for Logistic Regression</vt:lpstr>
      <vt:lpstr>Scores for DecisionTree Classifier</vt:lpstr>
      <vt:lpstr>Scores for DecisionTree Classifier</vt:lpstr>
      <vt:lpstr>Slide 45</vt:lpstr>
      <vt:lpstr>Scores for GradientBoosting, AdaBoost and ExtraTrees Classifier</vt:lpstr>
      <vt:lpstr>Choosing And Fitting Best Model (Extra Trees Classifer)</vt:lpstr>
      <vt:lpstr>Summary Of Result of Best-fitted Model</vt:lpstr>
      <vt:lpstr>Slide 49</vt:lpstr>
      <vt:lpstr>Slide 50</vt:lpstr>
      <vt:lpstr>Slide 51</vt:lpstr>
      <vt:lpstr>Saving The Model</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 Credit Defaulter Analysis</dc:title>
  <dc:creator>Naman Sharma</dc:creator>
  <cp:lastModifiedBy>Administrator</cp:lastModifiedBy>
  <cp:revision>21</cp:revision>
  <dcterms:created xsi:type="dcterms:W3CDTF">2021-03-23T12:32:36Z</dcterms:created>
  <dcterms:modified xsi:type="dcterms:W3CDTF">2022-01-09T14:06:10Z</dcterms:modified>
</cp:coreProperties>
</file>